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95" r:id="rId1"/>
  </p:sldMasterIdLst>
  <p:notesMasterIdLst>
    <p:notesMasterId r:id="rId70"/>
  </p:notesMasterIdLst>
  <p:sldIdLst>
    <p:sldId id="324" r:id="rId2"/>
    <p:sldId id="323" r:id="rId3"/>
    <p:sldId id="325" r:id="rId4"/>
    <p:sldId id="374" r:id="rId5"/>
    <p:sldId id="326" r:id="rId6"/>
    <p:sldId id="327" r:id="rId7"/>
    <p:sldId id="328" r:id="rId8"/>
    <p:sldId id="329" r:id="rId9"/>
    <p:sldId id="330" r:id="rId10"/>
    <p:sldId id="331" r:id="rId11"/>
    <p:sldId id="332" r:id="rId12"/>
    <p:sldId id="333" r:id="rId13"/>
    <p:sldId id="334" r:id="rId14"/>
    <p:sldId id="335" r:id="rId15"/>
    <p:sldId id="336" r:id="rId16"/>
    <p:sldId id="337" r:id="rId17"/>
    <p:sldId id="338" r:id="rId18"/>
    <p:sldId id="489" r:id="rId19"/>
    <p:sldId id="339" r:id="rId20"/>
    <p:sldId id="340" r:id="rId21"/>
    <p:sldId id="341" r:id="rId22"/>
    <p:sldId id="342" r:id="rId23"/>
    <p:sldId id="343" r:id="rId24"/>
    <p:sldId id="344" r:id="rId25"/>
    <p:sldId id="345" r:id="rId26"/>
    <p:sldId id="346" r:id="rId27"/>
    <p:sldId id="347" r:id="rId28"/>
    <p:sldId id="348" r:id="rId29"/>
    <p:sldId id="349" r:id="rId30"/>
    <p:sldId id="350" r:id="rId31"/>
    <p:sldId id="386" r:id="rId32"/>
    <p:sldId id="372" r:id="rId33"/>
    <p:sldId id="352" r:id="rId34"/>
    <p:sldId id="391" r:id="rId35"/>
    <p:sldId id="392" r:id="rId36"/>
    <p:sldId id="393" r:id="rId37"/>
    <p:sldId id="384" r:id="rId38"/>
    <p:sldId id="406" r:id="rId39"/>
    <p:sldId id="394" r:id="rId40"/>
    <p:sldId id="395" r:id="rId41"/>
    <p:sldId id="396" r:id="rId42"/>
    <p:sldId id="397" r:id="rId43"/>
    <p:sldId id="414" r:id="rId44"/>
    <p:sldId id="407" r:id="rId45"/>
    <p:sldId id="427" r:id="rId46"/>
    <p:sldId id="415" r:id="rId47"/>
    <p:sldId id="408" r:id="rId48"/>
    <p:sldId id="409" r:id="rId49"/>
    <p:sldId id="410" r:id="rId50"/>
    <p:sldId id="411" r:id="rId51"/>
    <p:sldId id="412" r:id="rId52"/>
    <p:sldId id="413" r:id="rId53"/>
    <p:sldId id="353" r:id="rId54"/>
    <p:sldId id="354" r:id="rId55"/>
    <p:sldId id="355" r:id="rId56"/>
    <p:sldId id="356" r:id="rId57"/>
    <p:sldId id="357" r:id="rId58"/>
    <p:sldId id="358" r:id="rId59"/>
    <p:sldId id="359" r:id="rId60"/>
    <p:sldId id="360" r:id="rId61"/>
    <p:sldId id="361" r:id="rId62"/>
    <p:sldId id="362" r:id="rId63"/>
    <p:sldId id="363" r:id="rId64"/>
    <p:sldId id="364" r:id="rId65"/>
    <p:sldId id="365" r:id="rId66"/>
    <p:sldId id="366" r:id="rId67"/>
    <p:sldId id="367" r:id="rId68"/>
    <p:sldId id="369" r:id="rId69"/>
  </p:sldIdLst>
  <p:sldSz cx="9144000" cy="6858000" type="screen4x3"/>
  <p:notesSz cx="6858000" cy="9144000"/>
  <p:defaultTextStyle>
    <a:defPPr>
      <a:defRPr lang="en-US"/>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C43728"/>
    <a:srgbClr val="FF9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084" autoAdjust="0"/>
    <p:restoredTop sz="94660"/>
  </p:normalViewPr>
  <p:slideViewPr>
    <p:cSldViewPr showGuides="1">
      <p:cViewPr varScale="1">
        <p:scale>
          <a:sx n="114" d="100"/>
          <a:sy n="114" d="100"/>
        </p:scale>
        <p:origin x="1842"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presProps" Target="presProps.xml"/></Relationships>
</file>

<file path=ppt/ink/ink1.xml><?xml version="1.0" encoding="utf-8"?>
<inkml:ink xmlns:inkml="http://www.w3.org/2003/InkML">
  <inkml:definitions>
    <inkml:context xml:id="ctx0">
      <inkml:inkSource xml:id="inkSrc0">
        <inkml:traceFormat>
          <inkml:channel name="X" type="integer" max="2646" units="cm"/>
          <inkml:channel name="Y" type="integer" max="800" units="cm"/>
          <inkml:channel name="T" type="integer" max="2.14748E9" units="dev"/>
        </inkml:traceFormat>
        <inkml:channelProperties>
          <inkml:channelProperty channel="X" name="resolution" value="54.89627" units="1/cm"/>
          <inkml:channelProperty channel="Y" name="resolution" value="29.5203" units="1/cm"/>
          <inkml:channelProperty channel="T" name="resolution" value="1" units="1/dev"/>
        </inkml:channelProperties>
      </inkml:inkSource>
      <inkml:timestamp xml:id="ts0" timeString="2018-03-09T20:51:25"/>
    </inkml:context>
    <inkml:brush xml:id="br0">
      <inkml:brushProperty name="width" value="0.05292" units="cm"/>
      <inkml:brushProperty name="height" value="0.05292" units="cm"/>
      <inkml:brushProperty name="color" value="#FF0000"/>
    </inkml:brush>
  </inkml:definitions>
  <inkml:trace contextRef="#ctx0" brushRef="#br0">10387 16306 0</inkml:trace>
  <inkml:trace contextRef="#ctx0" brushRef="#br0">10387 16306 0,'0'0'172,"0"0"-157,0 0 16,0-40-15,0 1 0,0 39-16,0-39 31,0 39-16,0-39 17,-39 39-17,39-39-15,0 39 16,0-40 15,0 40-31,0-39 16,-39 39-1,39-39 1,0 0-1,-39 0-15,39 39 32,0-40 14,-40 40-46,40-39 16,0 39 0,-39 0-16,0 0 31,39 0-31,-39 0 15,39 0 17,-39 0-1,39 0 0,-40 0-31,1 0 16,39 0-1,-39 0 1,0 0-16,0 0 15,39 0 1,-40 0-16,40 0 78,0 39-31,-39-39-32,0 0-15,39 0 16,0 40 0,-39-40 15,39 0-16,0 39 48,0-39-32,0 39 0,0 0-31,0-39 16,0 0-16,0 39 15,0-39 1,0 40 15,0-1 0,0-39-15,0 39-16,0-39 31,0 39 16,0-39-31,0 39 15,0 1-16,0-40 17,0 39-32,0-39 15,0 39 1,0 0 31,0-39-16,0 39 0,0-39-15,0 40-1,0-40 16,0 39-31,0-39 16,0 39 0,0-39-1,0 39-15,39-39 16,0 0 15,-39 0 16,39 0-32,-39 0-15,40 0 32,-1 0-32,-39 0 15,39 0 1,-39 0 15,39 0-31,-39 0 16,79 0-1,-79 0 1,39 0-16,-39 0 47,39 0-32,0 0 1,-39 0-1,39 0 1,-39 0 0,40 0 46,-1 0-46,-39 0 15,39 0-16</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panose="020B0604020202020204" pitchFamily="34" charset="0"/>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atin typeface="Arial" panose="020B0604020202020204" pitchFamily="34" charset="0"/>
                <a:cs typeface="Arial" panose="020B0604020202020204"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FAF7B23A-A81A-45C5-92F1-57C10E57C188}" type="datetimeFigureOut">
              <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marL="0" marR="0" lvl="0" indent="0" algn="l" defTabSz="914400" rtl="0" eaLnBrk="0" fontAlgn="base" latinLnBrk="0" hangingPunct="0">
              <a:lnSpc>
                <a:spcPct val="100000"/>
              </a:lnSpc>
              <a:spcBef>
                <a:spcPct val="30000"/>
              </a:spcBef>
              <a:spcAft>
                <a:spcPct val="0"/>
              </a:spcAft>
              <a:buClrTx/>
              <a:buSzTx/>
              <a:buFontTx/>
              <a:buNone/>
              <a:defRPr/>
            </a:pPr>
            <a:endParaRPr kumimoji="0" lang="en-US" sz="1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mn-lt"/>
                <a:ea typeface="+mn-ea"/>
                <a:cs typeface="+mn-cs"/>
              </a:rPr>
              <a:t>Click to edit Master text styles</a:t>
            </a: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mn-lt"/>
                <a:ea typeface="+mn-ea"/>
                <a:cs typeface="+mn-cs"/>
              </a:rPr>
              <a:t>Second level</a:t>
            </a: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mn-lt"/>
                <a:ea typeface="+mn-ea"/>
                <a:cs typeface="+mn-cs"/>
              </a:rPr>
              <a:t>Third level</a:t>
            </a: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mn-lt"/>
                <a:ea typeface="+mn-ea"/>
                <a:cs typeface="+mn-cs"/>
              </a:rPr>
              <a:t>Fourth level</a:t>
            </a: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mn-lt"/>
                <a:ea typeface="+mn-ea"/>
                <a:cs typeface="+mn-cs"/>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panose="020B0604020202020204" pitchFamily="34" charset="0"/>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lstStyle>
            <a:lvl1pPr algn="r" eaLnBrk="1" hangingPunct="1">
              <a:defRPr sz="1200"/>
            </a:lvl1pPr>
          </a:lstStyle>
          <a:p>
            <a:pPr marL="0" marR="0" lvl="0" indent="0" algn="r" defTabSz="914400" rtl="0" eaLnBrk="1" fontAlgn="base" latinLnBrk="0" hangingPunct="1">
              <a:lnSpc>
                <a:spcPct val="100000"/>
              </a:lnSpc>
              <a:spcBef>
                <a:spcPct val="0"/>
              </a:spcBef>
              <a:spcAft>
                <a:spcPct val="0"/>
              </a:spcAft>
              <a:buClrTx/>
              <a:buSzTx/>
              <a:buFontTx/>
              <a:buNone/>
              <a:defRPr/>
            </a:pPr>
            <a:fld id="{2F9ED8B8-CC88-4A54-8EE3-AB68F23472C1}" type="slidenum">
              <a:rPr kumimoji="0" lang="en-US" alt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lide Image Placeholder 1"/>
          <p:cNvSpPr>
            <a:spLocks noGrp="1" noRot="1" noChangeAspect="1" noTextEdit="1"/>
          </p:cNvSpPr>
          <p:nvPr>
            <p:ph type="sldImg"/>
          </p:nvPr>
        </p:nvSpPr>
        <p:spPr>
          <a:ln>
            <a:solidFill>
              <a:srgbClr val="000000">
                <a:alpha val="100000"/>
              </a:srgbClr>
            </a:solidFill>
            <a:miter lim="800000"/>
          </a:ln>
        </p:spPr>
      </p:sp>
      <p:sp>
        <p:nvSpPr>
          <p:cNvPr id="143363" name="Notes Placeholder 2"/>
          <p:cNvSpPr>
            <a:spLocks noGrp="1"/>
          </p:cNvSpPr>
          <p:nvPr>
            <p:ph type="body" idx="1"/>
          </p:nvPr>
        </p:nvSpPr>
        <p:spPr>
          <a:noFill/>
          <a:ln>
            <a:noFill/>
          </a:ln>
        </p:spPr>
        <p:txBody>
          <a:bodyPr wrap="square" lIns="91440" tIns="45720" rIns="91440" bIns="45720" anchor="t" anchorCtr="0"/>
          <a:lstStyle/>
          <a:p>
            <a:pPr lvl="0" eaLnBrk="1" hangingPunct="1">
              <a:spcBef>
                <a:spcPct val="0"/>
              </a:spcBef>
            </a:pPr>
            <a:endParaRPr lang="en-US" altLang="en-US" dirty="0"/>
          </a:p>
        </p:txBody>
      </p:sp>
      <p:sp>
        <p:nvSpPr>
          <p:cNvPr id="143364" name="Slide Number Placeholder 3"/>
          <p:cNvSpPr txBox="1">
            <a:spLocks noGrp="1"/>
          </p:cNvSpPr>
          <p:nvPr>
            <p:ph type="sldNum" sz="quarter"/>
          </p:nvPr>
        </p:nvSpPr>
        <p:spPr>
          <a:xfrm>
            <a:off x="3884613" y="8685213"/>
            <a:ext cx="2971800" cy="457200"/>
          </a:xfrm>
          <a:prstGeom prst="rect">
            <a:avLst/>
          </a:prstGeom>
          <a:noFill/>
          <a:ln w="9525">
            <a:noFill/>
          </a:ln>
        </p:spPr>
        <p:txBody>
          <a:bodyPr anchor="b" anchorCtr="0"/>
          <a:lstStyle/>
          <a:p>
            <a:pPr lvl="0" algn="r" eaLnBrk="1" hangingPunct="1">
              <a:spcBef>
                <a:spcPct val="0"/>
              </a:spcBef>
            </a:pPr>
            <a:fld id="{9A0DB2DC-4C9A-4742-B13C-FB6460FD3503}" type="slidenum">
              <a:rPr lang="en-US" altLang="en-US" dirty="0">
                <a:latin typeface="Arial" panose="020B0604020202020204" pitchFamily="34" charset="0"/>
                <a:cs typeface="Arial" panose="020B0604020202020204" pitchFamily="34" charset="0"/>
              </a:rPr>
              <a:t>31</a:t>
            </a:fld>
            <a:endParaRPr lang="en-US" altLang="en-US" dirty="0">
              <a:latin typeface="Arial" panose="020B0604020202020204" pitchFamily="34" charset="0"/>
              <a:ea typeface="Arial" panose="020B0604020202020204" pitchFamily="34" charset="0"/>
              <a:cs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9144677" cy="6858000"/>
            <a:chOff x="0" y="0"/>
            <a:chExt cx="9144677" cy="6858000"/>
          </a:xfrm>
        </p:grpSpPr>
        <p:pic>
          <p:nvPicPr>
            <p:cNvPr id="8" name="Picture 7" descr="S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 name="Rectangle 10"/>
            <p:cNvSpPr/>
            <p:nvPr/>
          </p:nvSpPr>
          <p:spPr>
            <a:xfrm>
              <a:off x="1515532" y="1520422"/>
              <a:ext cx="6112935" cy="3818468"/>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2" name="Picture 11"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0" y="3128434"/>
              <a:ext cx="1664208" cy="612648"/>
            </a:xfrm>
            <a:prstGeom prst="rect">
              <a:avLst/>
            </a:prstGeom>
          </p:spPr>
        </p:pic>
        <p:pic>
          <p:nvPicPr>
            <p:cNvPr id="13" name="Picture 12"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7480469" y="3128434"/>
              <a:ext cx="1664208" cy="612648"/>
            </a:xfrm>
            <a:prstGeom prst="rect">
              <a:avLst/>
            </a:prstGeom>
          </p:spPr>
        </p:pic>
      </p:grpSp>
      <p:sp>
        <p:nvSpPr>
          <p:cNvPr id="2" name="Title 1"/>
          <p:cNvSpPr>
            <a:spLocks noGrp="1"/>
          </p:cNvSpPr>
          <p:nvPr>
            <p:ph type="ctrTitle"/>
          </p:nvPr>
        </p:nvSpPr>
        <p:spPr>
          <a:xfrm>
            <a:off x="1921934" y="1811863"/>
            <a:ext cx="5308866" cy="1515533"/>
          </a:xfrm>
        </p:spPr>
        <p:txBody>
          <a:bodyPr anchor="b">
            <a:noAutofit/>
          </a:bodyPr>
          <a:lstStyle>
            <a:lvl1pPr algn="ctr">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921934" y="3598327"/>
            <a:ext cx="5308866" cy="1377651"/>
          </a:xfrm>
        </p:spPr>
        <p:txBody>
          <a:bodyPr anchor="t">
            <a:normAutofit/>
          </a:bodyPr>
          <a:lstStyle>
            <a:lvl1pPr marL="0" indent="0" algn="ctr">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065417" y="5054602"/>
            <a:ext cx="673276" cy="279400"/>
          </a:xfrm>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1A340653-DDEB-4F2D-95F8-154F63103E1B}"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a:xfrm>
            <a:off x="1921934" y="5054602"/>
            <a:ext cx="4064860" cy="279400"/>
          </a:xfrm>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a:xfrm>
            <a:off x="6817317" y="5054602"/>
            <a:ext cx="413483" cy="279400"/>
          </a:xfr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925B9C45-A573-45EC-BA8E-35904FCC7043}"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cxnSp>
        <p:nvCxnSpPr>
          <p:cNvPr id="15" name="Straight Connector 14"/>
          <p:cNvCxnSpPr/>
          <p:nvPr/>
        </p:nvCxnSpPr>
        <p:spPr>
          <a:xfrm>
            <a:off x="2019825" y="3471329"/>
            <a:ext cx="511308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685992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4815415"/>
            <a:ext cx="6798734"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26260" y="1032933"/>
            <a:ext cx="7091482" cy="3361269"/>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76866" y="5382153"/>
            <a:ext cx="6798734" cy="493712"/>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979047D8-0585-4BC0-8622-CD910C5DB0A8}"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584A8F57-D5E6-4D64-A011-D46603A3CC77}"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775270471"/>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906873"/>
            <a:ext cx="6798734" cy="3097860"/>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76865" y="4275666"/>
            <a:ext cx="6798736" cy="1600202"/>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979047D8-0585-4BC0-8622-CD910C5DB0A8}"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584A8F57-D5E6-4D64-A011-D46603A3CC77}"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cxnSp>
        <p:nvCxnSpPr>
          <p:cNvPr id="15" name="Straight Connector 14"/>
          <p:cNvCxnSpPr/>
          <p:nvPr/>
        </p:nvCxnSpPr>
        <p:spPr>
          <a:xfrm>
            <a:off x="1278465" y="4140199"/>
            <a:ext cx="660642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24574883"/>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34333" y="982132"/>
            <a:ext cx="6400250"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00200" y="3352799"/>
            <a:ext cx="5892798" cy="651933"/>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176863" y="4343400"/>
            <a:ext cx="6798738"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979047D8-0585-4BC0-8622-CD910C5DB0A8}"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584A8F57-D5E6-4D64-A011-D46603A3CC77}"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sp>
        <p:nvSpPr>
          <p:cNvPr id="14" name="TextBox 13"/>
          <p:cNvSpPr txBox="1"/>
          <p:nvPr/>
        </p:nvSpPr>
        <p:spPr>
          <a:xfrm>
            <a:off x="849969" y="905362"/>
            <a:ext cx="457319" cy="584776"/>
          </a:xfrm>
          <a:prstGeom prst="rect">
            <a:avLst/>
          </a:prstGeom>
        </p:spPr>
        <p:txBody>
          <a:bodyPr vert="horz" lIns="91440" tIns="45720" rIns="91440" bIns="45720" rtlCol="0" anchor="ctr">
            <a:noAutofit/>
          </a:bodyPr>
          <a:lstStyle/>
          <a:p>
            <a:pPr lvl="0"/>
            <a:r>
              <a:rPr lang="en-US" sz="7200" dirty="0">
                <a:solidFill>
                  <a:schemeClr val="tx1"/>
                </a:solidFill>
                <a:effectLst/>
              </a:rPr>
              <a:t>“</a:t>
            </a:r>
          </a:p>
        </p:txBody>
      </p:sp>
      <p:sp>
        <p:nvSpPr>
          <p:cNvPr id="15" name="TextBox 14"/>
          <p:cNvSpPr txBox="1"/>
          <p:nvPr/>
        </p:nvSpPr>
        <p:spPr>
          <a:xfrm>
            <a:off x="7633503" y="2827870"/>
            <a:ext cx="457319" cy="584776"/>
          </a:xfrm>
          <a:prstGeom prst="rect">
            <a:avLst/>
          </a:prstGeom>
        </p:spPr>
        <p:txBody>
          <a:bodyPr vert="horz" lIns="91440" tIns="45720" rIns="91440" bIns="45720" rtlCol="0" anchor="ctr">
            <a:noAutofit/>
          </a:bodyPr>
          <a:lstStyle/>
          <a:p>
            <a:pPr lvl="0" algn="r"/>
            <a:r>
              <a:rPr lang="en-US" sz="7200" dirty="0">
                <a:solidFill>
                  <a:schemeClr val="tx1"/>
                </a:solidFill>
                <a:effectLst/>
              </a:rPr>
              <a:t>”</a:t>
            </a:r>
          </a:p>
        </p:txBody>
      </p:sp>
      <p:cxnSp>
        <p:nvCxnSpPr>
          <p:cNvPr id="19" name="Straight Connector 18"/>
          <p:cNvCxnSpPr/>
          <p:nvPr/>
        </p:nvCxnSpPr>
        <p:spPr>
          <a:xfrm>
            <a:off x="1278466" y="4140199"/>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50420457"/>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76869" y="3308581"/>
            <a:ext cx="679872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76868" y="4777381"/>
            <a:ext cx="6798730"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979047D8-0585-4BC0-8622-CD910C5DB0A8}"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584A8F57-D5E6-4D64-A011-D46603A3CC77}"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573680743"/>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09416" y="982132"/>
            <a:ext cx="632516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8" name="Text Placeholder 2"/>
          <p:cNvSpPr>
            <a:spLocks noGrp="1"/>
          </p:cNvSpPr>
          <p:nvPr>
            <p:ph type="body" idx="13"/>
          </p:nvPr>
        </p:nvSpPr>
        <p:spPr>
          <a:xfrm>
            <a:off x="1176868" y="3639312"/>
            <a:ext cx="6798730" cy="886968"/>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176865" y="4529667"/>
            <a:ext cx="6798736" cy="13462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979047D8-0585-4BC0-8622-CD910C5DB0A8}"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584A8F57-D5E6-4D64-A011-D46603A3CC77}"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sp>
        <p:nvSpPr>
          <p:cNvPr id="12" name="TextBox 11"/>
          <p:cNvSpPr txBox="1"/>
          <p:nvPr/>
        </p:nvSpPr>
        <p:spPr>
          <a:xfrm>
            <a:off x="878060" y="896895"/>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7649796" y="2607728"/>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278466" y="342900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45518076"/>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76865" y="982131"/>
            <a:ext cx="6798734" cy="2294467"/>
          </a:xfrm>
        </p:spPr>
        <p:txBody>
          <a:bodyPr vert="horz" lIns="91440" tIns="45720" rIns="91440" bIns="45720" rtlCol="0" anchor="ctr">
            <a:normAutofit/>
          </a:bodyPr>
          <a:lstStyle>
            <a:lvl1pPr>
              <a:defRPr lang="en-US" sz="3200" b="0" dirty="0"/>
            </a:lvl1pPr>
          </a:lstStyle>
          <a:p>
            <a:pPr marL="0" lvl="0"/>
            <a:r>
              <a:rPr lang="en-US" smtClean="0"/>
              <a:t>Click to edit Master title style</a:t>
            </a:r>
            <a:endParaRPr lang="en-US" dirty="0"/>
          </a:p>
        </p:txBody>
      </p:sp>
      <p:sp>
        <p:nvSpPr>
          <p:cNvPr id="14" name="Text Placeholder 2"/>
          <p:cNvSpPr>
            <a:spLocks noGrp="1"/>
          </p:cNvSpPr>
          <p:nvPr>
            <p:ph type="body" idx="13"/>
          </p:nvPr>
        </p:nvSpPr>
        <p:spPr>
          <a:xfrm>
            <a:off x="1176868" y="3566160"/>
            <a:ext cx="6798730" cy="905256"/>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176866" y="4470400"/>
            <a:ext cx="6798734" cy="1405467"/>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979047D8-0585-4BC0-8622-CD910C5DB0A8}"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584A8F57-D5E6-4D64-A011-D46603A3CC77}"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cxnSp>
        <p:nvCxnSpPr>
          <p:cNvPr id="15" name="Straight Connector 14"/>
          <p:cNvCxnSpPr/>
          <p:nvPr/>
        </p:nvCxnSpPr>
        <p:spPr>
          <a:xfrm>
            <a:off x="1278469" y="3429000"/>
            <a:ext cx="6606421"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32393883"/>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76865" y="2490135"/>
            <a:ext cx="6798736" cy="3385733"/>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979047D8-0585-4BC0-8622-CD910C5DB0A8}"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584A8F57-D5E6-4D64-A011-D46603A3CC77}"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cxnSp>
        <p:nvCxnSpPr>
          <p:cNvPr id="14" name="Straight Connector 13"/>
          <p:cNvCxnSpPr/>
          <p:nvPr/>
        </p:nvCxnSpPr>
        <p:spPr>
          <a:xfrm>
            <a:off x="1278466" y="2354670"/>
            <a:ext cx="660642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27719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56667" y="906873"/>
            <a:ext cx="1618930" cy="496899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76867" y="906873"/>
            <a:ext cx="4915509" cy="4968993"/>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979047D8-0585-4BC0-8622-CD910C5DB0A8}"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584A8F57-D5E6-4D64-A011-D46603A3CC77}"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cxnSp>
        <p:nvCxnSpPr>
          <p:cNvPr id="14" name="Straight Connector 13"/>
          <p:cNvCxnSpPr/>
          <p:nvPr/>
        </p:nvCxnSpPr>
        <p:spPr>
          <a:xfrm>
            <a:off x="6245512" y="906873"/>
            <a:ext cx="0" cy="4968993"/>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999986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979047D8-0585-4BC0-8622-CD910C5DB0A8}"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584A8F57-D5E6-4D64-A011-D46603A3CC77}"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182336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78465" y="1641413"/>
            <a:ext cx="6595534" cy="1822514"/>
          </a:xfrm>
        </p:spPr>
        <p:txBody>
          <a:bodyPr anchor="b">
            <a:normAutofit/>
          </a:bodyPr>
          <a:lstStyle>
            <a:lvl1pPr algn="ct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78465" y="3734859"/>
            <a:ext cx="6595534" cy="1090015"/>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A6D5D920-28B2-4B52-91C5-E6577184231B}"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D7B5408B-8CDC-4387-8496-311A88568F7B}"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cxnSp>
        <p:nvCxnSpPr>
          <p:cNvPr id="31" name="Straight Connector 30"/>
          <p:cNvCxnSpPr/>
          <p:nvPr/>
        </p:nvCxnSpPr>
        <p:spPr>
          <a:xfrm>
            <a:off x="1278466" y="3599392"/>
            <a:ext cx="659553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921066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76866" y="915337"/>
            <a:ext cx="6798734" cy="130386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76866" y="2487168"/>
            <a:ext cx="3337560" cy="344728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5152" y="2487168"/>
            <a:ext cx="3337560" cy="344728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979047D8-0585-4BC0-8622-CD910C5DB0A8}"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584A8F57-D5E6-4D64-A011-D46603A3CC77}"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5054951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76868"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76868" y="3243263"/>
            <a:ext cx="3337560" cy="2706624"/>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1832"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41832" y="3243263"/>
            <a:ext cx="3337560" cy="2706624"/>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723C306C-F0DE-4CAD-9DA7-33EFA189444C}"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7"/>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8"/>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C08F7BB7-D402-4609-B1DA-23021825F012}"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cxnSp>
        <p:nvCxnSpPr>
          <p:cNvPr id="41" name="Straight Connector 40"/>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73036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76865" y="915337"/>
            <a:ext cx="6798735" cy="1303867"/>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979047D8-0585-4BC0-8622-CD910C5DB0A8}"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4" name="Footer Placeholder 3"/>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5" name="Slide Number Placeholder 4"/>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584A8F57-D5E6-4D64-A011-D46603A3CC77}"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cxnSp>
        <p:nvCxnSpPr>
          <p:cNvPr id="14" name="Straight Connector 13"/>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466967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45010A13-9117-4C48-81C3-A3046C153299}"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3" name="Footer Placeholder 2"/>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31535EB5-73F1-4FA1-9665-4838F78D2AF0}"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112809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388534"/>
            <a:ext cx="2536798"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120062" y="982132"/>
            <a:ext cx="3855539"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76865" y="3031065"/>
            <a:ext cx="2536798"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68DB9602-649C-4013-AED2-CE573BC0A941}"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FDC0551D-ABDC-4A1A-ACD3-9EB3DE05AF11}"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cxnSp>
        <p:nvCxnSpPr>
          <p:cNvPr id="16" name="Straight Connector 15"/>
          <p:cNvCxnSpPr/>
          <p:nvPr/>
        </p:nvCxnSpPr>
        <p:spPr>
          <a:xfrm>
            <a:off x="1278466" y="2912533"/>
            <a:ext cx="233359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77956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883832"/>
            <a:ext cx="3632202" cy="1371600"/>
          </a:xfrm>
        </p:spPr>
        <p:txBody>
          <a:bodyPr anchor="b">
            <a:normAutofit/>
          </a:bodyPr>
          <a:lstStyle>
            <a:lvl1pPr algn="ctr">
              <a:defRPr sz="24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5183069" y="1032933"/>
            <a:ext cx="2929463" cy="4792136"/>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76865" y="3255432"/>
            <a:ext cx="3632201" cy="182880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5875A01B-339A-4659-BC3C-4A6E70B0D359}"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1BC3C80A-EAE0-4C49-9680-A6BE3CB073C1}"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1719735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9152467" cy="6858000"/>
            <a:chOff x="0" y="0"/>
            <a:chExt cx="9152467" cy="6858000"/>
          </a:xfrm>
        </p:grpSpPr>
        <p:pic>
          <p:nvPicPr>
            <p:cNvPr id="8" name="Picture 7" descr="S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 name="Rectangle 8"/>
            <p:cNvSpPr/>
            <p:nvPr/>
          </p:nvSpPr>
          <p:spPr>
            <a:xfrm>
              <a:off x="553888" y="542807"/>
              <a:ext cx="8039776" cy="5756392"/>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0" y="3128434"/>
              <a:ext cx="68580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8466667" y="3128434"/>
              <a:ext cx="685800" cy="606425"/>
            </a:xfrm>
            <a:prstGeom prst="rect">
              <a:avLst/>
            </a:prstGeom>
          </p:spPr>
        </p:pic>
      </p:grpSp>
      <p:sp>
        <p:nvSpPr>
          <p:cNvPr id="2" name="Title Placeholder 1"/>
          <p:cNvSpPr>
            <a:spLocks noGrp="1"/>
          </p:cNvSpPr>
          <p:nvPr>
            <p:ph type="title"/>
          </p:nvPr>
        </p:nvSpPr>
        <p:spPr>
          <a:xfrm>
            <a:off x="1176866" y="915337"/>
            <a:ext cx="6798734"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76865" y="2490135"/>
            <a:ext cx="6798736" cy="3444997"/>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356670" y="5960533"/>
            <a:ext cx="114828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979047D8-0585-4BC0-8622-CD910C5DB0A8}"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3"/>
          </p:nvPr>
        </p:nvSpPr>
        <p:spPr>
          <a:xfrm>
            <a:off x="1176865" y="5960533"/>
            <a:ext cx="5104667"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4"/>
          </p:nvPr>
        </p:nvSpPr>
        <p:spPr>
          <a:xfrm>
            <a:off x="7580091" y="5960533"/>
            <a:ext cx="39551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marL="0" marR="0" lvl="0" indent="0" algn="ctr" defTabSz="914400" rtl="0" eaLnBrk="1" fontAlgn="base" latinLnBrk="0" hangingPunct="1">
              <a:lnSpc>
                <a:spcPct val="100000"/>
              </a:lnSpc>
              <a:spcBef>
                <a:spcPct val="0"/>
              </a:spcBef>
              <a:spcAft>
                <a:spcPct val="0"/>
              </a:spcAft>
              <a:buClrTx/>
              <a:buSzTx/>
              <a:buFontTx/>
              <a:buNone/>
              <a:defRPr/>
            </a:pPr>
            <a:fld id="{584A8F57-D5E6-4D64-A011-D46603A3CC77}"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416091771"/>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0" r:id="rId15"/>
    <p:sldLayoutId id="2147483711" r:id="rId16"/>
    <p:sldLayoutId id="2147483712" r:id="rId17"/>
  </p:sldLayoutIdLst>
  <p:hf sldNum="0" hdr="0" ftr="0" dt="0"/>
  <p:txStyles>
    <p:title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6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000" b="1"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UNIT II: POETRY</a:t>
            </a:r>
            <a:br>
              <a:rPr kumimoji="0" lang="en-US" sz="4000" b="1"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br>
            <a:endParaRPr kumimoji="0" lang="en-US" sz="4000" b="1"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
        <p:nvSpPr>
          <p:cNvPr id="80899" name="Content Placeholder 2"/>
          <p:cNvSpPr>
            <a:spLocks noGrp="1"/>
          </p:cNvSpPr>
          <p:nvPr>
            <p:ph idx="1"/>
          </p:nvPr>
        </p:nvSpPr>
        <p:spPr>
          <a:solidFill>
            <a:schemeClr val="bg2"/>
          </a:solidFill>
          <a:ln>
            <a:solidFill>
              <a:schemeClr val="bg2">
                <a:lumMod val="50000"/>
              </a:schemeClr>
            </a:solidFill>
          </a:ln>
        </p:spPr>
        <p:txBody>
          <a:bodyPr vert="horz" wrap="square" lIns="91440" tIns="45720" rIns="91440" bIns="45720" numCol="1" anchor="t" anchorCtr="0" compatLnSpc="1">
            <a:normAutofit fontScale="85000" lnSpcReduction="10000"/>
          </a:bodyPr>
          <a:lstStyle/>
          <a:p>
            <a:pPr marL="273050" marR="0" lvl="0" indent="-273050" algn="l" defTabSz="914400" rtl="0" eaLnBrk="1" fontAlgn="base" latinLnBrk="0" hangingPunct="1">
              <a:lnSpc>
                <a:spcPct val="100000"/>
              </a:lnSpc>
              <a:spcBef>
                <a:spcPts val="600"/>
              </a:spcBef>
              <a:spcAft>
                <a:spcPct val="0"/>
              </a:spcAft>
              <a:buClr>
                <a:schemeClr val="accent1"/>
              </a:buClr>
              <a:buSzPct val="80000"/>
              <a:buFont typeface="Wingdings" panose="05000000000000000000" pitchFamily="2" charset="2"/>
              <a:buChar char=""/>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3.1. What is poetry?</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273050" marR="0" lvl="0" indent="-273050" algn="just" defTabSz="914400" rtl="0" eaLnBrk="1" fontAlgn="base" latinLnBrk="0" hangingPunct="1">
              <a:lnSpc>
                <a:spcPct val="100000"/>
              </a:lnSpc>
              <a:spcBef>
                <a:spcPts val="600"/>
              </a:spcBef>
              <a:spcAft>
                <a:spcPct val="0"/>
              </a:spcAft>
              <a:buClr>
                <a:schemeClr val="accent1"/>
              </a:buClr>
              <a:buSzPct val="80000"/>
              <a:buFont typeface="Wingdings" panose="05000000000000000000" pitchFamily="2" charset="2"/>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Wordsworth, an English poet who lived in 1970s, defined poetry as the </a:t>
            </a:r>
            <a:r>
              <a:rPr kumimoji="0" lang="en-US" sz="3200" b="0" i="0" u="none" strike="noStrike" kern="1200" cap="none" spc="0" normalizeH="0" baseline="0" noProof="0" dirty="0" smtClean="0">
                <a:ln>
                  <a:noFill/>
                </a:ln>
                <a:solidFill>
                  <a:schemeClr val="accent2">
                    <a:lumMod val="50000"/>
                  </a:schemeClr>
                </a:solidFill>
                <a:effectLst/>
                <a:uLnTx/>
                <a:uFillTx/>
                <a:latin typeface="+mn-lt"/>
                <a:ea typeface="+mn-ea"/>
                <a:cs typeface="+mn-cs"/>
              </a:rPr>
              <a:t>spontaneous overflow of powerful emotions</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p>
          <a:p>
            <a:pPr marL="273050" marR="0" lvl="0" indent="-273050" algn="just" defTabSz="914400" rtl="0" eaLnBrk="1" fontAlgn="base" latinLnBrk="0" hangingPunct="1">
              <a:lnSpc>
                <a:spcPct val="100000"/>
              </a:lnSpc>
              <a:spcBef>
                <a:spcPts val="600"/>
              </a:spcBef>
              <a:spcAft>
                <a:spcPct val="0"/>
              </a:spcAft>
              <a:buClr>
                <a:schemeClr val="accent1"/>
              </a:buClr>
              <a:buSzPct val="80000"/>
              <a:buFont typeface="Wingdings" panose="05000000000000000000" pitchFamily="2" charset="2"/>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In the academic context, one can define poetry as a </a:t>
            </a:r>
            <a:r>
              <a:rPr kumimoji="0" lang="en-US" sz="3200" b="0" i="0" u="none" strike="noStrike" kern="1200" cap="none" spc="0" normalizeH="0" baseline="0" noProof="0" dirty="0" smtClean="0">
                <a:ln>
                  <a:noFill/>
                </a:ln>
                <a:solidFill>
                  <a:srgbClr val="00B050"/>
                </a:solidFill>
                <a:effectLst/>
                <a:uLnTx/>
                <a:uFillTx/>
                <a:latin typeface="+mn-lt"/>
                <a:ea typeface="+mn-ea"/>
                <a:cs typeface="+mn-cs"/>
              </a:rPr>
              <a:t>special kind of writing in which words, pictures and sounds combine to make a special emotional effect.</a:t>
            </a:r>
          </a:p>
          <a:p>
            <a:pPr marL="273050" marR="0" lvl="0" indent="-273050" algn="l" defTabSz="914400" rtl="0" eaLnBrk="1" fontAlgn="base" latinLnBrk="0" hangingPunct="1">
              <a:lnSpc>
                <a:spcPct val="100000"/>
              </a:lnSpc>
              <a:spcBef>
                <a:spcPts val="600"/>
              </a:spcBef>
              <a:spcAft>
                <a:spcPct val="0"/>
              </a:spcAft>
              <a:buClr>
                <a:schemeClr val="accent1"/>
              </a:buClr>
              <a:buSzPct val="80000"/>
              <a:buFont typeface="Wingdings" panose="05000000000000000000" pitchFamily="2" charset="2"/>
              <a:buChar char=""/>
              <a:defRPr/>
            </a:pPr>
            <a:endParaRPr kumimoji="0" lang="en-US" sz="3200" b="0" i="0" u="none" strike="noStrike" kern="1200" cap="none" spc="0" normalizeH="0" baseline="0" noProof="0" dirty="0" smtClean="0">
              <a:ln>
                <a:noFill/>
              </a:ln>
              <a:solidFill>
                <a:srgbClr val="00B050"/>
              </a:solidFill>
              <a:effectLst/>
              <a:uLnTx/>
              <a:uFillTx/>
              <a:latin typeface="+mn-lt"/>
              <a:ea typeface="+mn-ea"/>
              <a:cs typeface="+mn-cs"/>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32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metaphor</a:t>
            </a:r>
          </a:p>
        </p:txBody>
      </p:sp>
      <p:sp>
        <p:nvSpPr>
          <p:cNvPr id="91139" name="Content Placeholder 2"/>
          <p:cNvSpPr>
            <a:spLocks noGrp="1"/>
          </p:cNvSpPr>
          <p:nvPr>
            <p:ph idx="1"/>
          </p:nvPr>
        </p:nvSpPr>
        <p:spPr>
          <a:solidFill>
            <a:schemeClr val="bg2"/>
          </a:solidFill>
          <a:ln>
            <a:solidFill>
              <a:schemeClr val="bg2">
                <a:lumMod val="50000"/>
              </a:schemeClr>
            </a:solidFill>
          </a:ln>
        </p:spPr>
        <p:txBody>
          <a:bodyPr vert="horz" wrap="square" lIns="91440" tIns="45720" rIns="91440" bIns="45720" numCol="1" anchor="t" anchorCtr="0" compatLnSpc="1">
            <a:normAutofit fontScale="85000" lnSpcReduction="10000"/>
          </a:bodyPr>
          <a:lstStyle/>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Wingdings 2" panose="05020102010507070707"/>
              <a:buChar char=""/>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Metaphor</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As opposed to smile, the metaphor does not use any comparing words. It is an implied comparison.</a:t>
            </a:r>
            <a:r>
              <a:rPr kumimoji="0" lang="en-US" sz="3200" b="1" i="1" u="none" strike="noStrike" kern="1200" cap="none" spc="0" normalizeH="0" baseline="0" noProof="0" dirty="0" smtClean="0">
                <a:ln>
                  <a:noFill/>
                </a:ln>
                <a:solidFill>
                  <a:schemeClr val="tx1"/>
                </a:solidFill>
                <a:effectLst/>
                <a:uLnTx/>
                <a:uFillTx/>
                <a:latin typeface="+mn-lt"/>
                <a:ea typeface="+mn-ea"/>
                <a:cs typeface="+mn-cs"/>
              </a:rPr>
              <a:t> Metaphor</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consists of contrasting two seemingly unalike things to enhance the meaning of a situation or theme without using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like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or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as</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Metaphor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is an implied comparison between two unlike objects. For example: you are my honey, you are charcoal, she is princess etc.</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Wingdings 2" panose="05020102010507070707"/>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32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Metaphor(cont’d)</a:t>
            </a:r>
          </a:p>
        </p:txBody>
      </p:sp>
      <p:sp>
        <p:nvSpPr>
          <p:cNvPr id="92163" name="Content Placeholder 2"/>
          <p:cNvSpPr>
            <a:spLocks noGrp="1"/>
          </p:cNvSpPr>
          <p:nvPr>
            <p:ph idx="1"/>
          </p:nvPr>
        </p:nvSpPr>
        <p:spPr>
          <a:solidFill>
            <a:srgbClr val="FF9966"/>
          </a:solidFill>
          <a:ln>
            <a:solidFill>
              <a:schemeClr val="bg2">
                <a:lumMod val="50000"/>
              </a:schemeClr>
            </a:solidFill>
          </a:ln>
        </p:spPr>
        <p:txBody>
          <a:bodyPr vert="horz" wrap="square" lIns="91440" tIns="45720" rIns="91440" bIns="45720" numCol="1" anchor="t" anchorCtr="0" compatLnSpc="1">
            <a:normAutofit fontScale="85000" lnSpcReduction="20000"/>
          </a:bodyPr>
          <a:lstStyle/>
          <a:p>
            <a:pPr marL="365125" marR="0" lvl="0" indent="-282575"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Another example may be: </a:t>
            </a:r>
            <a:r>
              <a:rPr kumimoji="0" lang="en-US" sz="3200" b="0" i="1" u="none" strike="noStrike" kern="1200" cap="none" spc="0" normalizeH="0" baseline="0" noProof="0" dirty="0" smtClean="0">
                <a:ln>
                  <a:noFill/>
                </a:ln>
                <a:solidFill>
                  <a:schemeClr val="tx1"/>
                </a:solidFill>
                <a:effectLst/>
                <a:uLnTx/>
                <a:uFillTx/>
                <a:latin typeface="+mn-lt"/>
                <a:ea typeface="+mn-ea"/>
                <a:cs typeface="+mn-cs"/>
              </a:rPr>
              <a:t>My monkey is sick</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to mean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my child is sick.</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(this is one of  the freshest metaphors).</a:t>
            </a:r>
            <a:r>
              <a:rPr kumimoji="0" lang="en-US" sz="3200" b="0" i="1" u="none" strike="noStrike" kern="1200" cap="none" spc="0" normalizeH="0" baseline="0" noProof="0" dirty="0" smtClean="0">
                <a:ln>
                  <a:noFill/>
                </a:ln>
                <a:solidFill>
                  <a:schemeClr val="tx1"/>
                </a:solidFill>
                <a:effectLst/>
                <a:uLnTx/>
                <a:uFillTx/>
                <a:latin typeface="+mn-lt"/>
                <a:ea typeface="+mn-ea"/>
                <a:cs typeface="+mn-cs"/>
              </a:rPr>
              <a:t>You are the sunshine of my life, My idol, my blond eyes</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and so forth are other metaphors that we often encounter. </a:t>
            </a:r>
          </a:p>
          <a:p>
            <a:pPr marL="365125" marR="0" lvl="0" indent="-282575"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Personification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is the device used to give inanimate objects human characteristics. For Example: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The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leaves</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danced</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down</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the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driveway</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a:t>
            </a:r>
          </a:p>
          <a:p>
            <a:pPr marL="365125" marR="0" lvl="0" indent="-282575"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32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Personification(cont’d)</a:t>
            </a:r>
          </a:p>
        </p:txBody>
      </p:sp>
      <p:sp>
        <p:nvSpPr>
          <p:cNvPr id="93187" name="Content Placeholder 2"/>
          <p:cNvSpPr>
            <a:spLocks noGrp="1"/>
          </p:cNvSpPr>
          <p:nvPr>
            <p:ph idx="1"/>
          </p:nvPr>
        </p:nvSpPr>
        <p:spPr>
          <a:solidFill>
            <a:srgbClr val="FF9966"/>
          </a:solidFill>
          <a:ln>
            <a:solidFill>
              <a:schemeClr val="bg2">
                <a:lumMod val="50000"/>
              </a:schemeClr>
            </a:solidFill>
          </a:ln>
        </p:spPr>
        <p:txBody>
          <a:bodyPr vert="horz" wrap="square" lIns="91440" tIns="45720" rIns="91440" bIns="45720" numCol="1" anchor="t" anchorCtr="0" compatLnSpc="1">
            <a:normAutofit/>
          </a:bodyPr>
          <a:lstStyle/>
          <a:p>
            <a:pPr marL="365125" marR="0" lvl="0" indent="-282575" algn="just"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With personification, a poet describes animals and objects as though they have human attributes or characteristics.</a:t>
            </a:r>
          </a:p>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Ex: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My</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eyes</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asked</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love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and</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my</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heart</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went</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mad</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le 1"/>
          <p:cNvSpPr>
            <a:spLocks noGrp="1"/>
          </p:cNvSpPr>
          <p:nvPr>
            <p:ph type="title"/>
          </p:nvPr>
        </p:nvSpPr>
        <p:spPr/>
        <p:txBody>
          <a:bodyPr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32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3.3. Characteristics of Poetry</a:t>
            </a:r>
            <a:br>
              <a:rPr kumimoji="0" lang="en-US" sz="32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br>
            <a:endParaRPr kumimoji="0" lang="en-US" sz="32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
        <p:nvSpPr>
          <p:cNvPr id="123907" name="Content Placeholder 2"/>
          <p:cNvSpPr>
            <a:spLocks noGrp="1"/>
          </p:cNvSpPr>
          <p:nvPr>
            <p:ph idx="1"/>
          </p:nvPr>
        </p:nvSpPr>
        <p:spPr>
          <a:solidFill>
            <a:srgbClr val="00B050">
              <a:alpha val="100000"/>
            </a:srgbClr>
          </a:solidFill>
        </p:spPr>
        <p:txBody>
          <a:bodyPr vert="horz" wrap="square" lIns="91440" tIns="45720" rIns="91440" bIns="45720" anchor="t" anchorCtr="0"/>
          <a:lstStyle/>
          <a:p>
            <a:pPr algn="just" eaLnBrk="1" hangingPunct="1"/>
            <a:r>
              <a:rPr lang="en-US" altLang="en-US" dirty="0"/>
              <a:t> It is often believed that poetry involves poem. A poem often consists of a persona (the speaking voice of a poem), stanzas (divisions of a poem), feelings(emotions such as sadness, anger, happiness, love, etc), aesthetics( beauty of a poem), and rhyme( repeated sounds in words or lines).</a:t>
            </a:r>
          </a:p>
          <a:p>
            <a:pPr eaLnBrk="1" hangingPunct="1"/>
            <a:endParaRPr lang="en-US" altLang="en-US" dirty="0"/>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1"/>
          <p:cNvSpPr>
            <a:spLocks noGrp="1"/>
          </p:cNvSpPr>
          <p:nvPr>
            <p:ph type="title"/>
          </p:nvPr>
        </p:nvSpPr>
        <p:spPr/>
        <p:txBody>
          <a:bodyPr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32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a:r>
            <a:br>
              <a:rPr kumimoji="0" lang="en-US" sz="32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br>
            <a:r>
              <a:rPr kumimoji="0" lang="en-US" sz="32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The common features of poetry </a:t>
            </a:r>
            <a:br>
              <a:rPr kumimoji="0" lang="en-US" sz="32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br>
            <a:endParaRPr kumimoji="0" lang="en-US" sz="32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
        <p:nvSpPr>
          <p:cNvPr id="95235" name="Content Placeholder 2"/>
          <p:cNvSpPr>
            <a:spLocks noGrp="1"/>
          </p:cNvSpPr>
          <p:nvPr>
            <p:ph idx="1"/>
          </p:nvPr>
        </p:nvSpPr>
        <p:spPr>
          <a:solidFill>
            <a:schemeClr val="accent1"/>
          </a:solidFill>
          <a:ln>
            <a:solidFill>
              <a:schemeClr val="bg2">
                <a:lumMod val="50000"/>
              </a:schemeClr>
            </a:solidFill>
          </a:ln>
        </p:spPr>
        <p:txBody>
          <a:bodyPr vert="horz" wrap="square" lIns="91440" tIns="45720" rIns="91440" bIns="45720" numCol="1" anchor="t" anchorCtr="0" compatLnSpc="1">
            <a:normAutofit fontScale="77500" lnSpcReduction="20000"/>
          </a:bodyPr>
          <a:lstStyle/>
          <a:p>
            <a:pPr marL="365125" marR="0" lvl="0" indent="-282575"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The sounds: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It is often believed that people who enjoy music know that it has the power to transmit ideas and emotions. </a:t>
            </a:r>
          </a:p>
          <a:p>
            <a:pPr marL="365125" marR="0" lvl="0" indent="-282575"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Because words have sounds, often when put together, they create patterns from which we get music. </a:t>
            </a:r>
          </a:p>
          <a:p>
            <a:pPr marL="365125" marR="0" lvl="0" indent="-282575"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Poets then often use particular words to create a pattern or distinct sound. This contributes largely to the meaning and emotional effect of a poem.</a:t>
            </a:r>
          </a:p>
          <a:p>
            <a:pPr marL="365125" marR="0" lvl="0" indent="-282575"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1"/>
          <p:cNvSpPr>
            <a:spLocks noGrp="1"/>
          </p:cNvSpPr>
          <p:nvPr>
            <p:ph type="title"/>
          </p:nvPr>
        </p:nvSpPr>
        <p:spPr/>
        <p:txBody>
          <a:bodyPr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32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The common sounds of poetry include the following:</a:t>
            </a:r>
          </a:p>
        </p:txBody>
      </p:sp>
      <p:sp>
        <p:nvSpPr>
          <p:cNvPr id="90114" name="Content Placeholder 2"/>
          <p:cNvSpPr>
            <a:spLocks noGrp="1"/>
          </p:cNvSpPr>
          <p:nvPr>
            <p:ph idx="1"/>
          </p:nvPr>
        </p:nvSpPr>
        <p:spPr>
          <a:solidFill>
            <a:schemeClr val="accent4"/>
          </a:solidFill>
          <a:ln>
            <a:solidFill>
              <a:schemeClr val="bg2">
                <a:lumMod val="50000"/>
              </a:schemeClr>
            </a:solidFill>
          </a:ln>
        </p:spPr>
        <p:txBody>
          <a:bodyPr vert="horz" wrap="square" lIns="91440" tIns="45720" rIns="91440" bIns="45720" numCol="1" rtlCol="0" anchor="t" anchorCtr="0" compatLnSpc="1">
            <a:normAutofit fontScale="77500" lnSpcReduction="20000"/>
          </a:bodyPr>
          <a:lstStyle/>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1" i="0" u="none" strike="noStrike" kern="1200" cap="none" spc="0" normalizeH="0" baseline="0" noProof="0" dirty="0" err="1" smtClean="0">
                <a:ln>
                  <a:noFill/>
                </a:ln>
                <a:solidFill>
                  <a:schemeClr val="tx1"/>
                </a:solidFill>
                <a:effectLst/>
                <a:uLnTx/>
                <a:uFillTx/>
                <a:latin typeface="+mn-lt"/>
                <a:ea typeface="+mn-ea"/>
                <a:cs typeface="+mn-cs"/>
              </a:rPr>
              <a:t>Assonnance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The repeating of vowel sound</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Alliteration</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This is the repetition of the similar initial consonant sounds.</a:t>
            </a:r>
          </a:p>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Consonance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The repeating of consonant sound.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Onomatopoeia</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 word or phrase that imitates the meaning that is actually described.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Rhyme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The repeating at regular intervals of similar or identical sounds.</a:t>
            </a:r>
          </a:p>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Rhythm</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The pattern created by arranging stresses and pauses in lines.</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32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Stanza</a:t>
            </a:r>
          </a:p>
        </p:txBody>
      </p:sp>
      <p:sp>
        <p:nvSpPr>
          <p:cNvPr id="97283" name="Content Placeholder 2"/>
          <p:cNvSpPr>
            <a:spLocks noGrp="1"/>
          </p:cNvSpPr>
          <p:nvPr>
            <p:ph idx="1"/>
          </p:nvPr>
        </p:nvSpPr>
        <p:spPr>
          <a:solidFill>
            <a:schemeClr val="tx2">
              <a:lumMod val="60000"/>
              <a:lumOff val="40000"/>
            </a:schemeClr>
          </a:solidFill>
          <a:ln>
            <a:solidFill>
              <a:schemeClr val="bg2">
                <a:lumMod val="50000"/>
              </a:schemeClr>
            </a:solidFill>
          </a:ln>
        </p:spPr>
        <p:txBody>
          <a:bodyPr vert="horz" wrap="square" lIns="91440" tIns="45720" rIns="91440" bIns="45720" numCol="1" anchor="t" anchorCtr="0" compatLnSpc="1">
            <a:normAutofit fontScale="92500" lnSpcReduction="20000"/>
          </a:bodyPr>
          <a:lstStyle/>
          <a:p>
            <a:pPr marL="274320" marR="0" lvl="0" indent="-274320" algn="just"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Stanzas</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are sections collecting lines together, sometimes with just one line. </a:t>
            </a:r>
          </a:p>
          <a:p>
            <a:pPr marL="274320" marR="0" lvl="0" indent="-274320" algn="just"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In poetry, a line does not stop because the poet has made a deliberate decision to stop the line at a particular point. </a:t>
            </a:r>
          </a:p>
          <a:p>
            <a:pPr marL="274320" marR="0" lvl="0" indent="-274320" algn="l"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In poetry, the common stanzas are:</a:t>
            </a:r>
          </a:p>
          <a:p>
            <a:pPr marL="274320" marR="0" lvl="0" indent="-274320" algn="l"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Couplet: A two- line stanza</a:t>
            </a:r>
          </a:p>
          <a:p>
            <a:pPr marL="274320" marR="0" lvl="0" indent="-274320" algn="l"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Tercet</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 three- line stanza</a:t>
            </a:r>
          </a:p>
          <a:p>
            <a:pPr marL="274320" marR="0" lvl="0" indent="-274320" algn="l"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32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Stanza(cont’d)</a:t>
            </a:r>
          </a:p>
        </p:txBody>
      </p:sp>
      <p:sp>
        <p:nvSpPr>
          <p:cNvPr id="98307" name="Content Placeholder 2"/>
          <p:cNvSpPr>
            <a:spLocks noGrp="1"/>
          </p:cNvSpPr>
          <p:nvPr>
            <p:ph idx="1"/>
          </p:nvPr>
        </p:nvSpPr>
        <p:spPr>
          <a:solidFill>
            <a:schemeClr val="bg2"/>
          </a:solidFill>
          <a:ln>
            <a:solidFill>
              <a:schemeClr val="bg2">
                <a:lumMod val="50000"/>
              </a:schemeClr>
            </a:solidFill>
          </a:ln>
        </p:spPr>
        <p:txBody>
          <a:bodyPr vert="horz" wrap="square" lIns="91440" tIns="45720" rIns="91440" bIns="45720" numCol="1" anchor="t" anchorCtr="0" compatLnSpc="1">
            <a:normAutofit/>
          </a:bodyPr>
          <a:lstStyle/>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Quatrain: A four-line stanza</a:t>
            </a:r>
          </a:p>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Cinquain</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 five-line stanza</a:t>
            </a:r>
          </a:p>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Sestet: A six –line stanza</a:t>
            </a:r>
          </a:p>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Heptastish</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 seven –line stanza</a:t>
            </a:r>
          </a:p>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Octave: An eight-line stanza</a:t>
            </a:r>
          </a:p>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3200" b="0" i="0" u="none" strike="noStrike" kern="1200" cap="none" spc="0" normalizeH="0" baseline="0" noProof="0" dirty="0">
                <a:ln>
                  <a:noFill/>
                </a:ln>
                <a:solidFill>
                  <a:schemeClr val="tx1"/>
                </a:solidFill>
                <a:effectLst/>
                <a:uLnTx/>
                <a:uFillTx/>
                <a:latin typeface="+mn-lt"/>
                <a:ea typeface="+mn-ea"/>
                <a:cs typeface="+mn-cs"/>
              </a:rPr>
              <a:t>nine lines is a </a:t>
            </a:r>
            <a:r>
              <a:rPr kumimoji="0" lang="en-US" sz="3200" b="1" i="0" u="none" strike="noStrike" kern="1200" cap="none" spc="0" normalizeH="0" baseline="0" noProof="0" dirty="0">
                <a:ln>
                  <a:noFill/>
                </a:ln>
                <a:solidFill>
                  <a:schemeClr val="tx1"/>
                </a:solidFill>
                <a:effectLst/>
                <a:uLnTx/>
                <a:uFillTx/>
                <a:latin typeface="+mn-lt"/>
                <a:ea typeface="+mn-ea"/>
                <a:cs typeface="+mn-cs"/>
              </a:rPr>
              <a:t>Spenserian</a:t>
            </a:r>
            <a:r>
              <a:rPr kumimoji="0" lang="en-US" sz="3200" b="0" i="0" u="none" strike="noStrike" kern="1200" cap="none" spc="0" normalizeH="0" baseline="0" noProof="0" dirty="0">
                <a:ln>
                  <a:noFill/>
                </a:ln>
                <a:solidFill>
                  <a:schemeClr val="tx1"/>
                </a:solidFill>
                <a:effectLst/>
                <a:uLnTx/>
                <a:uFillTx/>
                <a:latin typeface="+mn-lt"/>
                <a:ea typeface="+mn-ea"/>
                <a:cs typeface="+mn-cs"/>
              </a:rPr>
              <a:t>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stanza</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43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Cont’d</a:t>
            </a:r>
            <a:endParaRPr kumimoji="0" lang="en-US" sz="43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129027" name="Content Placeholder 2"/>
          <p:cNvSpPr>
            <a:spLocks noGrp="1"/>
          </p:cNvSpPr>
          <p:nvPr>
            <p:ph idx="1"/>
          </p:nvPr>
        </p:nvSpPr>
        <p:spPr/>
        <p:txBody>
          <a:bodyPr vert="horz" wrap="square" lIns="91440" tIns="45720" rIns="91440" bIns="45720" anchor="t" anchorCtr="0">
            <a:normAutofit fontScale="92500" lnSpcReduction="20000"/>
          </a:bodyPr>
          <a:lstStyle/>
          <a:p>
            <a:pPr algn="just"/>
            <a:r>
              <a:rPr lang="en-US" altLang="en-US" sz="2400" dirty="0"/>
              <a:t>Ten, eleven, twelve and thirteen line poems don’t seem to have their own names, but rather are referred to as combinations of their predecessors: for example, a ten line poem consists of two quintains or a couplet and an octave.</a:t>
            </a:r>
          </a:p>
          <a:p>
            <a:pPr algn="just"/>
            <a:r>
              <a:rPr lang="en-US" altLang="en-US" sz="2400" dirty="0"/>
              <a:t>When you put meter into the mix, then you create an additional level of description. For example, a haiku is a 3 line poem with 17 syllables broken up as 5/7/5 - that is, first line has 5 syllables, second line has 7, third line has 5. A sonnet is a 14 line poem with 10 syllables per line (known as iambic pentameter)</a:t>
            </a:r>
          </a:p>
          <a:p>
            <a:pPr algn="just"/>
            <a:endParaRPr lang="en-US" altLang="en-US" dirty="0"/>
          </a:p>
          <a:p>
            <a:endParaRPr lang="en-US" alt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32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Quality of a good poem</a:t>
            </a:r>
          </a:p>
        </p:txBody>
      </p:sp>
      <p:sp>
        <p:nvSpPr>
          <p:cNvPr id="130051" name="Content Placeholder 2"/>
          <p:cNvSpPr>
            <a:spLocks noGrp="1"/>
          </p:cNvSpPr>
          <p:nvPr>
            <p:ph idx="1"/>
          </p:nvPr>
        </p:nvSpPr>
        <p:spPr>
          <a:solidFill>
            <a:schemeClr val="bg2">
              <a:alpha val="100000"/>
            </a:schemeClr>
          </a:solidFill>
        </p:spPr>
        <p:txBody>
          <a:bodyPr vert="horz" wrap="square" lIns="91440" tIns="45720" rIns="91440" bIns="45720" anchor="t" anchorCtr="0"/>
          <a:lstStyle/>
          <a:p>
            <a:pPr eaLnBrk="1" hangingPunct="1">
              <a:buFont typeface="Arial" panose="020B0604020202020204" pitchFamily="34" charset="0"/>
              <a:buNone/>
            </a:pPr>
            <a:r>
              <a:rPr lang="en-US" altLang="en-US" dirty="0"/>
              <a:t>These qualities are summed up as </a:t>
            </a:r>
            <a:r>
              <a:rPr lang="en-US" altLang="en-US" b="1" dirty="0"/>
              <a:t>TIME</a:t>
            </a:r>
            <a:r>
              <a:rPr lang="en-US" altLang="en-US" dirty="0"/>
              <a:t> whereby:</a:t>
            </a:r>
          </a:p>
          <a:p>
            <a:pPr eaLnBrk="1" hangingPunct="1">
              <a:buFont typeface="Arial" panose="020B0604020202020204" pitchFamily="34" charset="0"/>
              <a:buNone/>
            </a:pPr>
            <a:r>
              <a:rPr lang="en-US" altLang="en-US" b="1" dirty="0"/>
              <a:t>  T: </a:t>
            </a:r>
            <a:r>
              <a:rPr lang="en-US" altLang="en-US" dirty="0"/>
              <a:t>stands</a:t>
            </a:r>
            <a:r>
              <a:rPr lang="en-US" altLang="en-US" b="1" dirty="0"/>
              <a:t> </a:t>
            </a:r>
            <a:r>
              <a:rPr lang="en-US" altLang="en-US" dirty="0"/>
              <a:t>for</a:t>
            </a:r>
            <a:r>
              <a:rPr lang="en-US" altLang="en-US" b="1" dirty="0"/>
              <a:t> thought</a:t>
            </a:r>
            <a:endParaRPr lang="en-US" altLang="en-US" dirty="0"/>
          </a:p>
          <a:p>
            <a:pPr eaLnBrk="1" hangingPunct="1">
              <a:buFont typeface="Wingdings 2" panose="05020102010507070707" pitchFamily="18" charset="2"/>
              <a:buChar char=""/>
            </a:pPr>
            <a:r>
              <a:rPr lang="en-US" altLang="en-US" b="1" dirty="0"/>
              <a:t>I</a:t>
            </a:r>
            <a:r>
              <a:rPr lang="en-US" altLang="en-US" dirty="0"/>
              <a:t> :stands for </a:t>
            </a:r>
            <a:r>
              <a:rPr lang="en-US" altLang="en-US" b="1" dirty="0"/>
              <a:t>imagery</a:t>
            </a:r>
            <a:endParaRPr lang="en-US" altLang="en-US" dirty="0"/>
          </a:p>
          <a:p>
            <a:pPr eaLnBrk="1" hangingPunct="1">
              <a:buFont typeface="Wingdings 2" panose="05020102010507070707" pitchFamily="18" charset="2"/>
              <a:buChar char=""/>
            </a:pPr>
            <a:r>
              <a:rPr lang="en-US" altLang="en-US" b="1" dirty="0"/>
              <a:t>M</a:t>
            </a:r>
            <a:r>
              <a:rPr lang="en-US" altLang="en-US" dirty="0"/>
              <a:t> :stands for </a:t>
            </a:r>
            <a:r>
              <a:rPr lang="en-US" altLang="en-US" b="1" dirty="0"/>
              <a:t>music</a:t>
            </a:r>
            <a:endParaRPr lang="en-US" altLang="en-US" dirty="0"/>
          </a:p>
          <a:p>
            <a:pPr eaLnBrk="1" hangingPunct="1">
              <a:buFont typeface="Wingdings 2" panose="05020102010507070707" pitchFamily="18" charset="2"/>
              <a:buChar char=""/>
            </a:pPr>
            <a:r>
              <a:rPr lang="en-US" altLang="en-US" b="1" dirty="0"/>
              <a:t>E:</a:t>
            </a:r>
            <a:r>
              <a:rPr lang="en-US" altLang="en-US" dirty="0"/>
              <a:t> stands for </a:t>
            </a:r>
            <a:r>
              <a:rPr lang="en-US" altLang="en-US" b="1" dirty="0"/>
              <a:t>emotion</a:t>
            </a:r>
            <a:endParaRPr lang="en-US" altLang="en-US" dirty="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28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DEFINING POETRY</a:t>
            </a:r>
          </a:p>
        </p:txBody>
      </p:sp>
      <p:sp>
        <p:nvSpPr>
          <p:cNvPr id="81923" name="Content Placeholder 2"/>
          <p:cNvSpPr>
            <a:spLocks noGrp="1"/>
          </p:cNvSpPr>
          <p:nvPr>
            <p:ph idx="1"/>
          </p:nvPr>
        </p:nvSpPr>
        <p:spPr>
          <a:solidFill>
            <a:schemeClr val="bg2"/>
          </a:solidFill>
          <a:ln>
            <a:solidFill>
              <a:schemeClr val="bg2">
                <a:lumMod val="50000"/>
              </a:schemeClr>
            </a:solidFill>
          </a:ln>
        </p:spPr>
        <p:txBody>
          <a:bodyPr vert="horz" wrap="square" lIns="91440" tIns="45720" rIns="91440" bIns="45720" numCol="1" anchor="t" anchorCtr="0" compatLnSpc="1">
            <a:normAutofit fontScale="77500" lnSpcReduction="20000"/>
          </a:bodyPr>
          <a:lstStyle/>
          <a:p>
            <a:pPr marL="365125" marR="0" lvl="0" indent="-282575"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1" u="none" strike="noStrike" kern="1200" cap="none" spc="0" normalizeH="0" baseline="0" noProof="0" dirty="0" smtClean="0">
                <a:ln>
                  <a:noFill/>
                </a:ln>
                <a:solidFill>
                  <a:schemeClr val="tx1"/>
                </a:solidFill>
                <a:effectLst/>
                <a:uLnTx/>
                <a:uFillTx/>
                <a:latin typeface="+mn-lt"/>
                <a:ea typeface="+mn-ea"/>
                <a:cs typeface="+mn-cs"/>
              </a:rPr>
              <a:t>Salvatore Quasimodo</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another poet, defines Poetry as </a:t>
            </a:r>
            <a:r>
              <a:rPr kumimoji="0" lang="en-US" sz="3200" b="0" i="0" u="none" strike="noStrike" kern="1200" cap="none" spc="0" normalizeH="0" baseline="0" noProof="0" dirty="0" smtClean="0">
                <a:ln>
                  <a:noFill/>
                </a:ln>
                <a:solidFill>
                  <a:schemeClr val="accent2">
                    <a:lumMod val="75000"/>
                  </a:schemeClr>
                </a:solidFill>
                <a:effectLst/>
                <a:uLnTx/>
                <a:uFillTx/>
                <a:latin typeface="+mn-lt"/>
                <a:ea typeface="+mn-ea"/>
                <a:cs typeface="+mn-cs"/>
              </a:rPr>
              <a:t>the revelation of a feeling that the poet believes to be interior and personal which the reader recognizes as his own</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p>
          <a:p>
            <a:pPr marL="365125" marR="0" lvl="0" indent="-282575"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Poetry is also defined as a </a:t>
            </a:r>
            <a:r>
              <a:rPr kumimoji="0" lang="en-US" sz="3200" b="0" i="0" u="none" strike="noStrike" kern="1200" cap="none" spc="0" normalizeH="0" baseline="0" noProof="0" dirty="0" smtClean="0">
                <a:ln>
                  <a:noFill/>
                </a:ln>
                <a:solidFill>
                  <a:schemeClr val="accent4">
                    <a:lumMod val="75000"/>
                  </a:schemeClr>
                </a:solidFill>
                <a:effectLst/>
                <a:uLnTx/>
                <a:uFillTx/>
                <a:latin typeface="+mn-lt"/>
                <a:ea typeface="+mn-ea"/>
                <a:cs typeface="+mn-cs"/>
              </a:rPr>
              <a:t>rhythmical form of words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which express an imaginative-emotional-intellectual experience of the writer…in such a way that it creates a similar experience in the mind of his reader or listener. </a:t>
            </a:r>
          </a:p>
          <a:p>
            <a:pPr marL="365125" marR="0" lvl="0" indent="-282575"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le 1"/>
          <p:cNvSpPr>
            <a:spLocks noGrp="1"/>
          </p:cNvSpPr>
          <p:nvPr>
            <p:ph type="title"/>
          </p:nvPr>
        </p:nvSpPr>
        <p:spPr/>
        <p:txBody>
          <a:bodyPr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32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3.5. Attitude, tone and mood</a:t>
            </a:r>
            <a:br>
              <a:rPr kumimoji="0" lang="en-US" sz="32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br>
            <a:endParaRPr kumimoji="0" lang="en-US" sz="32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
        <p:nvSpPr>
          <p:cNvPr id="131075" name="Content Placeholder 2"/>
          <p:cNvSpPr>
            <a:spLocks noGrp="1"/>
          </p:cNvSpPr>
          <p:nvPr>
            <p:ph idx="1"/>
          </p:nvPr>
        </p:nvSpPr>
        <p:spPr>
          <a:solidFill>
            <a:schemeClr val="bg2">
              <a:alpha val="100000"/>
            </a:schemeClr>
          </a:solidFill>
        </p:spPr>
        <p:txBody>
          <a:bodyPr vert="horz" wrap="square" lIns="91440" tIns="45720" rIns="91440" bIns="45720" anchor="t" anchorCtr="0"/>
          <a:lstStyle/>
          <a:p>
            <a:pPr marL="273050" indent="-273050" algn="just" eaLnBrk="1" hangingPunct="1">
              <a:buFont typeface="Wingdings" panose="05000000000000000000" pitchFamily="2" charset="2"/>
              <a:buChar char=""/>
            </a:pPr>
            <a:r>
              <a:rPr lang="en-US" altLang="en-US" b="1" dirty="0"/>
              <a:t>Attitude</a:t>
            </a:r>
            <a:r>
              <a:rPr lang="en-US" altLang="en-US" dirty="0"/>
              <a:t>: When we read poetry, it impacts our thoughts. We feel something about it. This is called </a:t>
            </a:r>
            <a:r>
              <a:rPr lang="en-US" altLang="en-US" dirty="0">
                <a:solidFill>
                  <a:srgbClr val="FF0000"/>
                </a:solidFill>
              </a:rPr>
              <a:t>attitude</a:t>
            </a:r>
            <a:r>
              <a:rPr lang="en-US" altLang="en-US" dirty="0"/>
              <a:t>. </a:t>
            </a:r>
          </a:p>
          <a:p>
            <a:pPr marL="273050" indent="-273050" algn="just" eaLnBrk="1" hangingPunct="1">
              <a:buFont typeface="Wingdings" panose="05000000000000000000" pitchFamily="2" charset="2"/>
              <a:buChar char=""/>
            </a:pPr>
            <a:r>
              <a:rPr lang="en-US" altLang="en-US" dirty="0"/>
              <a:t>In other words, attitude is the reader’s reaction to the poem. The reader may either sympathise, get shocked, pity or admire the speaker. It is also important to identify the poet’s attitude towards the subject.</a:t>
            </a:r>
          </a:p>
          <a:p>
            <a:pPr marL="273050" indent="-273050" eaLnBrk="1" hangingPunct="1">
              <a:buFont typeface="Wingdings" panose="05000000000000000000" pitchFamily="2" charset="2"/>
              <a:buChar char=""/>
            </a:pPr>
            <a:endParaRPr lang="en-US" altLang="en-US" dirty="0"/>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32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Mood</a:t>
            </a:r>
          </a:p>
        </p:txBody>
      </p:sp>
      <p:sp>
        <p:nvSpPr>
          <p:cNvPr id="95234" name="Content Placeholder 2"/>
          <p:cNvSpPr>
            <a:spLocks noGrp="1"/>
          </p:cNvSpPr>
          <p:nvPr>
            <p:ph idx="1"/>
          </p:nvPr>
        </p:nvSpPr>
        <p:spPr>
          <a:solidFill>
            <a:schemeClr val="tx2">
              <a:lumMod val="40000"/>
              <a:lumOff val="60000"/>
            </a:schemeClr>
          </a:solidFill>
        </p:spPr>
        <p:txBody>
          <a:bodyPr vert="horz" wrap="square" lIns="91440" tIns="45720" rIns="91440" bIns="45720" numCol="1" rtlCol="0" anchor="t" anchorCtr="0" compatLnSpc="1">
            <a:normAutofit fontScale="77500" lnSpcReduction="20000"/>
          </a:bodyPr>
          <a:lstStyle/>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Mood</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This refers to the emotional quality of a poem. This relates particularly to the poem’s setting that will influence the speaker’s attitude towards the subject. </a:t>
            </a:r>
          </a:p>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Tone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Is the aspect of the speaker’s voice. It is not often the poet’s voice. </a:t>
            </a:r>
          </a:p>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Tone is not the author’s intention (purpose) too. Rather, it may be the  text character’s voice, be them animals, birds or anything else that the poet has given that power to say out some message. </a:t>
            </a: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300" b="0" i="0" u="none" strike="noStrike" kern="1200" cap="none" spc="0" normalizeH="0" baseline="0" noProof="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Tone(con’d)</a:t>
            </a:r>
          </a:p>
        </p:txBody>
      </p:sp>
      <p:sp>
        <p:nvSpPr>
          <p:cNvPr id="102403" name="Content Placeholder 2"/>
          <p:cNvSpPr>
            <a:spLocks noGrp="1"/>
          </p:cNvSpPr>
          <p:nvPr>
            <p:ph idx="1"/>
          </p:nvPr>
        </p:nvSpPr>
        <p:spPr>
          <a:solidFill>
            <a:schemeClr val="bg2"/>
          </a:solidFill>
          <a:ln>
            <a:solidFill>
              <a:schemeClr val="bg2">
                <a:lumMod val="50000"/>
              </a:schemeClr>
            </a:solidFill>
          </a:ln>
        </p:spPr>
        <p:txBody>
          <a:bodyPr vert="horz" wrap="square" lIns="91440" tIns="45720" rIns="91440" bIns="45720" numCol="1" anchor="t" anchorCtr="0" compatLnSpc="1">
            <a:normAutofit fontScale="92500" lnSpcReduction="20000"/>
          </a:bodyPr>
          <a:lstStyle/>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Arial" panose="020B0604020202020204" pitchFamily="34" charset="0"/>
              <a:buChar char="•"/>
              <a:defRPr/>
            </a:pPr>
            <a:r>
              <a:rPr kumimoji="0" lang="en-US" sz="2800" b="1" i="0" u="none" strike="noStrike" kern="1200" cap="none" spc="0" normalizeH="0" baseline="0" noProof="0" dirty="0" smtClean="0">
                <a:ln>
                  <a:noFill/>
                </a:ln>
                <a:solidFill>
                  <a:schemeClr val="tx1"/>
                </a:solidFill>
                <a:effectLst/>
                <a:uLnTx/>
                <a:uFillTx/>
                <a:latin typeface="+mn-lt"/>
                <a:ea typeface="+mn-ea"/>
                <a:cs typeface="+mn-cs"/>
              </a:rPr>
              <a:t>Tone </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will enable the reader to appreciate the work.</a:t>
            </a:r>
          </a:p>
          <a:p>
            <a:pPr marL="365125" marR="0" lvl="0" indent="-282575" algn="just" defTabSz="914400" rtl="0" eaLnBrk="1" fontAlgn="base" latinLnBrk="0" hangingPunct="1">
              <a:lnSpc>
                <a:spcPct val="100000"/>
              </a:lnSpc>
              <a:spcBef>
                <a:spcPts val="600"/>
              </a:spcBef>
              <a:spcAft>
                <a:spcPct val="0"/>
              </a:spcAft>
              <a:buClr>
                <a:schemeClr val="accent1"/>
              </a:buClr>
              <a:buSzPct val="80000"/>
              <a:buFont typeface="Arial" panose="020B0604020202020204" pitchFamily="34" charset="0"/>
              <a:buChar char="•"/>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For example, when one says, ‘I will try’ or ‘ I will show you’, it is the tone of voice that will reveal the speaker’s anger or bitterness or contempt about the one he/she addressed. </a:t>
            </a:r>
          </a:p>
          <a:p>
            <a:pPr marL="365125" marR="0" lvl="0" indent="-282575" algn="just" defTabSz="914400" rtl="0" eaLnBrk="1" fontAlgn="base" latinLnBrk="0" hangingPunct="1">
              <a:lnSpc>
                <a:spcPct val="100000"/>
              </a:lnSpc>
              <a:spcBef>
                <a:spcPts val="600"/>
              </a:spcBef>
              <a:spcAft>
                <a:spcPct val="0"/>
              </a:spcAft>
              <a:buClr>
                <a:schemeClr val="accent1"/>
              </a:buClr>
              <a:buSzPct val="80000"/>
              <a:buFont typeface="Arial" panose="020B0604020202020204" pitchFamily="34" charset="0"/>
              <a:buChar char="•"/>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However, the same words may be used in different context and reveal a different tone, let’s say </a:t>
            </a:r>
            <a:r>
              <a:rPr kumimoji="0" lang="en-US" sz="2800" b="1" i="0" u="none" strike="noStrike" kern="1200" cap="none" spc="0" normalizeH="0" baseline="0" noProof="0" dirty="0" smtClean="0">
                <a:ln>
                  <a:noFill/>
                </a:ln>
                <a:solidFill>
                  <a:srgbClr val="00B0F0"/>
                </a:solidFill>
                <a:effectLst/>
                <a:uLnTx/>
                <a:uFillTx/>
                <a:latin typeface="+mn-lt"/>
                <a:ea typeface="+mn-ea"/>
                <a:cs typeface="+mn-cs"/>
              </a:rPr>
              <a:t>affection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a:t>
            </a:r>
          </a:p>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Arial" panose="020B0604020202020204" pitchFamily="34" charset="0"/>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32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Tone</a:t>
            </a:r>
            <a:r>
              <a:rPr kumimoji="0" lang="en-US" sz="43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(end)</a:t>
            </a:r>
          </a:p>
        </p:txBody>
      </p:sp>
      <p:sp>
        <p:nvSpPr>
          <p:cNvPr id="103427" name="Content Placeholder 2"/>
          <p:cNvSpPr>
            <a:spLocks noGrp="1"/>
          </p:cNvSpPr>
          <p:nvPr>
            <p:ph idx="1"/>
          </p:nvPr>
        </p:nvSpPr>
        <p:spPr>
          <a:solidFill>
            <a:srgbClr val="00B050"/>
          </a:solidFill>
          <a:ln>
            <a:solidFill>
              <a:schemeClr val="bg2">
                <a:lumMod val="50000"/>
              </a:schemeClr>
            </a:solidFill>
          </a:ln>
        </p:spPr>
        <p:txBody>
          <a:bodyPr vert="horz" wrap="square" lIns="91440" tIns="45720" rIns="91440" bIns="45720" numCol="1" anchor="t" anchorCtr="0" compatLnSpc="1">
            <a:normAutofit fontScale="92500" lnSpcReduction="20000"/>
          </a:bodyPr>
          <a:lstStyle/>
          <a:p>
            <a:pPr marL="365125" marR="0" lvl="0" indent="-282575" algn="just"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In simple words,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tone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is the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writer’s attitude towards his/her audience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and subject. </a:t>
            </a:r>
          </a:p>
          <a:p>
            <a:pPr marL="365125" marR="0" lvl="0" indent="-282575" algn="just"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The speaker’s tone may be described by a single adjective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formal/informal</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serious,</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sad</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bitter</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angry</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melancholic,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playful</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ironic</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soothing</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or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reflective, lovely</a:t>
            </a:r>
            <a:r>
              <a:rPr kumimoji="0" lang="en-US" sz="3200" b="1" i="0" u="none" strike="noStrike" kern="1200" cap="none" spc="0" normalizeH="0" baseline="0" noProof="0" dirty="0">
                <a:ln>
                  <a:noFill/>
                </a:ln>
                <a:solidFill>
                  <a:schemeClr val="tx1"/>
                </a:solidFill>
                <a:effectLst/>
                <a:uLnTx/>
                <a:uFillTx/>
                <a:latin typeface="+mn-lt"/>
                <a:ea typeface="+mn-ea"/>
                <a:cs typeface="+mn-cs"/>
              </a:rPr>
              <a:t>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or</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 friendly</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a:t>
            </a:r>
          </a:p>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le 1"/>
          <p:cNvSpPr>
            <a:spLocks noGrp="1"/>
          </p:cNvSpPr>
          <p:nvPr>
            <p:ph type="title"/>
          </p:nvPr>
        </p:nvSpPr>
        <p:spPr/>
        <p:txBody>
          <a:bodyPr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28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Arial" panose="020B0604020202020204" pitchFamily="34" charset="0"/>
                <a:ea typeface="+mj-ea"/>
                <a:cs typeface="Arial" panose="020B0604020202020204" pitchFamily="34" charset="0"/>
              </a:rPr>
              <a:t>3.6. TYPES OF POETRY</a:t>
            </a:r>
            <a:br>
              <a:rPr kumimoji="0" lang="en-US" sz="28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Arial" panose="020B0604020202020204" pitchFamily="34" charset="0"/>
                <a:ea typeface="+mj-ea"/>
                <a:cs typeface="Arial" panose="020B0604020202020204" pitchFamily="34" charset="0"/>
              </a:rPr>
            </a:br>
            <a:endParaRPr kumimoji="0" lang="en-US" sz="28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Arial" panose="020B0604020202020204" pitchFamily="34" charset="0"/>
              <a:ea typeface="+mj-ea"/>
              <a:cs typeface="Arial" panose="020B0604020202020204" pitchFamily="34" charset="0"/>
            </a:endParaRPr>
          </a:p>
        </p:txBody>
      </p:sp>
      <p:sp>
        <p:nvSpPr>
          <p:cNvPr id="91139" name="Content Placeholder 2"/>
          <p:cNvSpPr>
            <a:spLocks noGrp="1"/>
          </p:cNvSpPr>
          <p:nvPr>
            <p:ph idx="1"/>
          </p:nvPr>
        </p:nvSpPr>
        <p:spPr>
          <a:solidFill>
            <a:schemeClr val="bg2"/>
          </a:solidFill>
          <a:ln>
            <a:solidFill>
              <a:schemeClr val="bg2">
                <a:lumMod val="50000"/>
              </a:schemeClr>
            </a:solidFill>
          </a:ln>
        </p:spPr>
        <p:txBody>
          <a:bodyPr vert="horz" wrap="square" lIns="91440" tIns="45720" rIns="91440" bIns="45720" numCol="1" rtlCol="0" anchor="t" anchorCtr="0" compatLnSpc="1">
            <a:normAutofit fontScale="70000" lnSpcReduction="20000"/>
          </a:bodyPr>
          <a:lstStyle/>
          <a:p>
            <a:pPr marL="548640" marR="0" lvl="0" indent="-411480" algn="just" defTabSz="914400" rtl="0" eaLnBrk="1" fontAlgn="auto" latinLnBrk="0" hangingPunct="1">
              <a:lnSpc>
                <a:spcPct val="100000"/>
              </a:lnSpc>
              <a:spcBef>
                <a:spcPts val="600"/>
              </a:spcBef>
              <a:spcAft>
                <a:spcPts val="0"/>
              </a:spcAft>
              <a:buClr>
                <a:schemeClr val="tx1">
                  <a:shade val="95000"/>
                </a:schemeClr>
              </a:buClr>
              <a:buSzPct val="80000"/>
              <a:buFont typeface="Wingdings 2" panose="05020102010507070707"/>
              <a:buChar char=""/>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3.6.1. Lyric poetry: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In this kind of poetry, the speaker often reveals his personal thoughts and feeling. </a:t>
            </a:r>
          </a:p>
          <a:p>
            <a:pPr marL="548640" marR="0" lvl="0" indent="-411480" algn="just" defTabSz="914400" rtl="0" eaLnBrk="1" fontAlgn="auto" latinLnBrk="0" hangingPunct="1">
              <a:lnSpc>
                <a:spcPct val="100000"/>
              </a:lnSpc>
              <a:spcBef>
                <a:spcPts val="600"/>
              </a:spcBef>
              <a:spcAft>
                <a:spcPts val="0"/>
              </a:spcAft>
              <a:buClr>
                <a:schemeClr val="tx1">
                  <a:shade val="95000"/>
                </a:schemeClr>
              </a:buClr>
              <a:buSzPct val="80000"/>
              <a:buFont typeface="Wingdings 2" panose="05020102010507070707"/>
              <a:buChar char=""/>
              <a:defRPr/>
            </a:pPr>
            <a:r>
              <a:rPr kumimoji="0" lang="en-US" sz="3200" b="1" i="0" u="none" strike="noStrike" kern="1200" cap="none" spc="0" normalizeH="0" baseline="0" noProof="0" dirty="0" smtClean="0">
                <a:ln>
                  <a:noFill/>
                </a:ln>
                <a:solidFill>
                  <a:srgbClr val="00B0F0"/>
                </a:solidFill>
                <a:effectLst/>
                <a:uLnTx/>
                <a:uFillTx/>
                <a:latin typeface="+mn-lt"/>
                <a:ea typeface="+mn-ea"/>
                <a:cs typeface="+mn-cs"/>
              </a:rPr>
              <a:t>Lyrical poems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are </a:t>
            </a:r>
            <a:r>
              <a:rPr kumimoji="0" lang="en-US" sz="3200" b="0" i="0" u="none" strike="noStrike" kern="1200" cap="none" spc="0" normalizeH="0" baseline="0" noProof="0" dirty="0" smtClean="0">
                <a:ln>
                  <a:noFill/>
                </a:ln>
                <a:solidFill>
                  <a:srgbClr val="FF0000"/>
                </a:solidFill>
                <a:effectLst/>
                <a:uLnTx/>
                <a:uFillTx/>
                <a:latin typeface="+mn-lt"/>
                <a:ea typeface="+mn-ea"/>
                <a:cs typeface="+mn-cs"/>
              </a:rPr>
              <a:t>expressions of feelings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and are often short and musical</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Lyric poetry is by far the most common type of poetry. </a:t>
            </a:r>
          </a:p>
          <a:p>
            <a:pPr marL="548640" marR="0" lvl="0" indent="-411480" algn="just" defTabSz="914400" rtl="0" eaLnBrk="1" fontAlgn="auto" latinLnBrk="0" hangingPunct="1">
              <a:lnSpc>
                <a:spcPct val="100000"/>
              </a:lnSpc>
              <a:spcBef>
                <a:spcPts val="600"/>
              </a:spcBef>
              <a:spcAft>
                <a:spcPts val="0"/>
              </a:spcAft>
              <a:buClr>
                <a:schemeClr val="tx1">
                  <a:shade val="95000"/>
                </a:schemeClr>
              </a:buClr>
              <a:buSzPct val="80000"/>
              <a:buFont typeface="Wingdings 2" panose="05020102010507070707"/>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Today lyric poetry denotes </a:t>
            </a:r>
            <a:r>
              <a:rPr kumimoji="0" lang="en-US" sz="3200" b="0" i="0" u="none" strike="noStrike" kern="1200" cap="none" spc="0" normalizeH="0" baseline="0" noProof="0" dirty="0" smtClean="0">
                <a:ln>
                  <a:noFill/>
                </a:ln>
                <a:solidFill>
                  <a:srgbClr val="FF0000"/>
                </a:solidFill>
                <a:effectLst/>
                <a:uLnTx/>
                <a:uFillTx/>
                <a:latin typeface="+mn-lt"/>
                <a:ea typeface="+mn-ea"/>
                <a:cs typeface="+mn-cs"/>
              </a:rPr>
              <a:t>any short poem</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One of these shortest poems is the </a:t>
            </a:r>
            <a:r>
              <a:rPr kumimoji="0" lang="en-US" sz="3200" b="1" i="1" u="none" strike="noStrike" kern="1200" cap="none" spc="0" normalizeH="0" baseline="0" noProof="0" dirty="0" smtClean="0">
                <a:ln>
                  <a:noFill/>
                </a:ln>
                <a:solidFill>
                  <a:schemeClr val="tx1"/>
                </a:solidFill>
                <a:effectLst/>
                <a:uLnTx/>
                <a:uFillTx/>
                <a:latin typeface="+mn-lt"/>
                <a:ea typeface="+mn-ea"/>
                <a:cs typeface="+mn-cs"/>
              </a:rPr>
              <a:t>haiku,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in Japanese poetry. It consists of 17 syllables arranged in three lines. The first line has 5 syllables, the second 7 and the third 5 syllables. </a:t>
            </a:r>
          </a:p>
          <a:p>
            <a:pPr marL="548640" marR="0" lvl="0" indent="-411480" algn="l" defTabSz="914400" rtl="0" eaLnBrk="1" fontAlgn="auto" latinLnBrk="0" hangingPunct="1">
              <a:lnSpc>
                <a:spcPct val="100000"/>
              </a:lnSpc>
              <a:spcBef>
                <a:spcPts val="600"/>
              </a:spcBef>
              <a:spcAft>
                <a:spcPts val="0"/>
              </a:spcAft>
              <a:buClr>
                <a:schemeClr val="tx1">
                  <a:shade val="95000"/>
                </a:schemeClr>
              </a:buClr>
              <a:buSzPct val="80000"/>
              <a:buFont typeface="Wingdings 2" panose="05020102010507070707"/>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300" b="0" i="0" u="none" strike="noStrike" kern="1200" cap="none" spc="0" normalizeH="0" baseline="0" noProof="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ode</a:t>
            </a:r>
          </a:p>
        </p:txBody>
      </p:sp>
      <p:sp>
        <p:nvSpPr>
          <p:cNvPr id="105475" name="Content Placeholder 2"/>
          <p:cNvSpPr>
            <a:spLocks noGrp="1"/>
          </p:cNvSpPr>
          <p:nvPr>
            <p:ph idx="1"/>
          </p:nvPr>
        </p:nvSpPr>
        <p:spPr>
          <a:ln>
            <a:solidFill>
              <a:schemeClr val="bg2">
                <a:lumMod val="50000"/>
              </a:schemeClr>
            </a:solidFill>
          </a:ln>
        </p:spPr>
        <p:txBody>
          <a:bodyPr vert="horz" wrap="square" lIns="91440" tIns="45720" rIns="91440" bIns="45720" numCol="1" anchor="t" anchorCtr="0" compatLnSpc="1">
            <a:normAutofit/>
          </a:bodyPr>
          <a:lstStyle/>
          <a:p>
            <a:pPr marL="365125" marR="0" lvl="0" indent="-282575" algn="just"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The </a:t>
            </a:r>
            <a:r>
              <a:rPr kumimoji="0" lang="en-US" sz="3200" b="0" i="0" u="none" strike="noStrike" kern="1200" cap="none" spc="0" normalizeH="0" baseline="0" noProof="0" dirty="0" smtClean="0">
                <a:ln>
                  <a:noFill/>
                </a:ln>
                <a:solidFill>
                  <a:srgbClr val="FF0000"/>
                </a:solidFill>
                <a:effectLst/>
                <a:uLnTx/>
                <a:uFillTx/>
                <a:latin typeface="+mn-lt"/>
                <a:ea typeface="+mn-ea"/>
                <a:cs typeface="+mn-cs"/>
              </a:rPr>
              <a:t>ode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for example, is a serious elaborate lyric full of praise and noble feeling. </a:t>
            </a:r>
            <a:r>
              <a:rPr kumimoji="0" lang="en-US" sz="3200" b="0" i="0" u="none" strike="noStrike" kern="1200" cap="none" spc="0" normalizeH="0" baseline="0" noProof="0" dirty="0" smtClean="0">
                <a:ln>
                  <a:noFill/>
                </a:ln>
                <a:solidFill>
                  <a:srgbClr val="FF0000"/>
                </a:solidFill>
                <a:effectLst/>
                <a:uLnTx/>
                <a:uFillTx/>
                <a:latin typeface="+mn-lt"/>
                <a:ea typeface="+mn-ea"/>
                <a:cs typeface="+mn-cs"/>
              </a:rPr>
              <a:t>Many odes mark important events</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The classical ode, also called the choral ode was developed by the ancient Greeks.</a:t>
            </a:r>
          </a:p>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32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Elegiac poetry</a:t>
            </a:r>
          </a:p>
        </p:txBody>
      </p:sp>
      <p:sp>
        <p:nvSpPr>
          <p:cNvPr id="106499" name="Content Placeholder 2"/>
          <p:cNvSpPr>
            <a:spLocks noGrp="1"/>
          </p:cNvSpPr>
          <p:nvPr>
            <p:ph idx="1"/>
          </p:nvPr>
        </p:nvSpPr>
        <p:spPr>
          <a:ln>
            <a:solidFill>
              <a:schemeClr val="bg2">
                <a:lumMod val="50000"/>
              </a:schemeClr>
            </a:solidFill>
          </a:ln>
        </p:spPr>
        <p:txBody>
          <a:bodyPr vert="horz" wrap="square" lIns="91440" tIns="45720" rIns="91440" bIns="45720" numCol="1" anchor="t" anchorCtr="0" compatLnSpc="1">
            <a:normAutofit fontScale="92500" lnSpcReduction="20000"/>
          </a:bodyPr>
          <a:lstStyle/>
          <a:p>
            <a:pPr marL="365125" marR="0" lvl="0" indent="-282575" algn="just"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Elegiac Poetry: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This is a good example of lyric poetry.</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An elegy is </a:t>
            </a:r>
            <a:r>
              <a:rPr kumimoji="0" lang="en-US" sz="3200" b="0" i="0" u="none" strike="noStrike" kern="1200" cap="none" spc="0" normalizeH="0" baseline="0" noProof="0" dirty="0" smtClean="0">
                <a:ln>
                  <a:noFill/>
                </a:ln>
                <a:solidFill>
                  <a:srgbClr val="FF0000"/>
                </a:solidFill>
                <a:effectLst/>
                <a:uLnTx/>
                <a:uFillTx/>
                <a:latin typeface="+mn-lt"/>
                <a:ea typeface="+mn-ea"/>
                <a:cs typeface="+mn-cs"/>
              </a:rPr>
              <a:t>also called a Dirge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It is poetry about the dead. It is performed at funerals or during memorial rights. Things turn around the meaning of death and faithfulness.  </a:t>
            </a:r>
          </a:p>
          <a:p>
            <a:pPr marL="365125" marR="0" lvl="0" indent="-282575" algn="just"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In Elegies, people often </a:t>
            </a:r>
            <a:r>
              <a:rPr kumimoji="0" lang="en-US" sz="3200" b="0" i="0" u="none" strike="noStrike" kern="1200" cap="none" spc="0" normalizeH="0" baseline="0" noProof="0" dirty="0" smtClean="0">
                <a:ln>
                  <a:noFill/>
                </a:ln>
                <a:solidFill>
                  <a:srgbClr val="FF0000"/>
                </a:solidFill>
                <a:effectLst/>
                <a:uLnTx/>
                <a:uFillTx/>
                <a:latin typeface="+mn-lt"/>
                <a:ea typeface="+mn-ea"/>
                <a:cs typeface="+mn-cs"/>
              </a:rPr>
              <a:t>lament the death of the departed person.</a:t>
            </a: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32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3.6.2. Narrative poetry</a:t>
            </a:r>
          </a:p>
        </p:txBody>
      </p:sp>
      <p:sp>
        <p:nvSpPr>
          <p:cNvPr id="107523" name="Content Placeholder 2"/>
          <p:cNvSpPr>
            <a:spLocks noGrp="1"/>
          </p:cNvSpPr>
          <p:nvPr>
            <p:ph idx="1"/>
          </p:nvPr>
        </p:nvSpPr>
        <p:spPr>
          <a:ln>
            <a:solidFill>
              <a:schemeClr val="bg2">
                <a:lumMod val="50000"/>
              </a:schemeClr>
            </a:solidFill>
          </a:ln>
        </p:spPr>
        <p:txBody>
          <a:bodyPr vert="horz" wrap="square" lIns="91440" tIns="45720" rIns="91440" bIns="45720" numCol="1" anchor="t" anchorCtr="0" compatLnSpc="1">
            <a:normAutofit fontScale="92500" lnSpcReduction="20000"/>
          </a:bodyPr>
          <a:lstStyle/>
          <a:p>
            <a:pPr marL="365125" marR="0" lvl="0" indent="-282575" algn="just"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3.6.2.</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Narrative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poetry</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This type of poetry involves poems that tell stories. </a:t>
            </a:r>
          </a:p>
          <a:p>
            <a:pPr marL="365125" marR="0" lvl="0" indent="-282575" algn="just"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Contrary to prosaic short stories which often have a beginning, middle and an end, narrative poem will only focus on one part of the story, i.e. event. A good example is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Okot</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p’Bitek’s</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Return the Bride wealth.</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32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Types of narrative poetry</a:t>
            </a:r>
          </a:p>
        </p:txBody>
      </p:sp>
      <p:sp>
        <p:nvSpPr>
          <p:cNvPr id="108547" name="Content Placeholder 2"/>
          <p:cNvSpPr>
            <a:spLocks noGrp="1"/>
          </p:cNvSpPr>
          <p:nvPr>
            <p:ph idx="1"/>
          </p:nvPr>
        </p:nvSpPr>
        <p:spPr>
          <a:ln>
            <a:solidFill>
              <a:schemeClr val="bg2">
                <a:lumMod val="50000"/>
              </a:schemeClr>
            </a:solidFill>
          </a:ln>
        </p:spPr>
        <p:txBody>
          <a:bodyPr vert="horz" wrap="square" lIns="91440" tIns="45720" rIns="91440" bIns="45720" numCol="1" anchor="t" anchorCtr="0" compatLnSpc="1">
            <a:normAutofit fontScale="85000" lnSpcReduction="20000"/>
          </a:bodyPr>
          <a:lstStyle/>
          <a:p>
            <a:pPr marL="365125" marR="0" lvl="0" indent="-282575"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There are two chief kinds of narrative poetry namely </a:t>
            </a:r>
            <a:r>
              <a:rPr kumimoji="0" lang="en-US" sz="3200" b="0" i="0" u="none" strike="noStrike" kern="1200" cap="none" spc="0" normalizeH="0" baseline="0" noProof="0" dirty="0" smtClean="0">
                <a:ln>
                  <a:noFill/>
                </a:ln>
                <a:solidFill>
                  <a:srgbClr val="FF0000"/>
                </a:solidFill>
                <a:effectLst/>
                <a:uLnTx/>
                <a:uFillTx/>
                <a:latin typeface="+mn-lt"/>
                <a:ea typeface="+mn-ea"/>
                <a:cs typeface="+mn-cs"/>
              </a:rPr>
              <a:t>epics and ballads. </a:t>
            </a:r>
          </a:p>
          <a:p>
            <a:pPr marL="365125" marR="0" lvl="0" indent="-282575" algn="just" defTabSz="914400" rtl="0" eaLnBrk="1" fontAlgn="auto" latinLnBrk="0" hangingPunct="1">
              <a:lnSpc>
                <a:spcPct val="100000"/>
              </a:lnSpc>
              <a:spcBef>
                <a:spcPts val="600"/>
              </a:spcBef>
              <a:spcAft>
                <a:spcPts val="0"/>
              </a:spcAft>
              <a:buClr>
                <a:schemeClr val="accent1"/>
              </a:buClr>
              <a:buSzPct val="80000"/>
              <a:buFont typeface="Wingdings 2" panose="05020102010507070707" pitchFamily="18" charset="2"/>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smtClean="0">
                <a:ln>
                  <a:noFill/>
                </a:ln>
                <a:solidFill>
                  <a:srgbClr val="FF0000"/>
                </a:solidFill>
                <a:effectLst/>
                <a:uLnTx/>
                <a:uFillTx/>
                <a:latin typeface="+mn-lt"/>
                <a:ea typeface="+mn-ea"/>
                <a:cs typeface="+mn-cs"/>
              </a:rPr>
              <a:t>Epics</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are long narrative stories about legendary heroes. They are stories about kings and kingdoms. </a:t>
            </a:r>
          </a:p>
          <a:p>
            <a:pPr marL="365125" marR="0" lvl="0" indent="-282575" algn="just" defTabSz="914400" rtl="0" eaLnBrk="1" fontAlgn="auto" latinLnBrk="0" hangingPunct="1">
              <a:lnSpc>
                <a:spcPct val="100000"/>
              </a:lnSpc>
              <a:spcBef>
                <a:spcPts val="600"/>
              </a:spcBef>
              <a:spcAft>
                <a:spcPts val="0"/>
              </a:spcAft>
              <a:buClr>
                <a:schemeClr val="accent1"/>
              </a:buClr>
              <a:buSzPct val="80000"/>
              <a:buFont typeface="Wingdings 2" panose="05020102010507070707" pitchFamily="18" charset="2"/>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Epic poems exalt a character, a person of great dignity for his words and deeds. In an epic poem, men may act as gods.</a:t>
            </a:r>
          </a:p>
          <a:p>
            <a:pPr marL="365125" marR="0" lvl="0" indent="-282575" algn="just" defTabSz="914400" rtl="0" eaLnBrk="1" fontAlgn="auto" latinLnBrk="0" hangingPunct="1">
              <a:lnSpc>
                <a:spcPct val="100000"/>
              </a:lnSpc>
              <a:spcBef>
                <a:spcPts val="600"/>
              </a:spcBef>
              <a:spcAft>
                <a:spcPts val="0"/>
              </a:spcAft>
              <a:buClr>
                <a:schemeClr val="accent1"/>
              </a:buClr>
              <a:buSzPct val="80000"/>
              <a:buFont typeface="Wingdings 2" panose="05020102010507070707" pitchFamily="18" charset="2"/>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It is a blend of both natural and supernatural. </a:t>
            </a: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32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Epic and ballad</a:t>
            </a:r>
          </a:p>
        </p:txBody>
      </p:sp>
      <p:sp>
        <p:nvSpPr>
          <p:cNvPr id="109571" name="Content Placeholder 2"/>
          <p:cNvSpPr>
            <a:spLocks noGrp="1"/>
          </p:cNvSpPr>
          <p:nvPr>
            <p:ph idx="1"/>
          </p:nvPr>
        </p:nvSpPr>
        <p:spPr>
          <a:ln>
            <a:solidFill>
              <a:schemeClr val="bg2">
                <a:lumMod val="50000"/>
              </a:schemeClr>
            </a:solidFill>
          </a:ln>
        </p:spPr>
        <p:txBody>
          <a:bodyPr vert="horz" wrap="square" lIns="91440" tIns="45720" rIns="91440" bIns="45720" numCol="1" anchor="t" anchorCtr="0" compatLnSpc="1">
            <a:normAutofit lnSpcReduction="10000"/>
          </a:bodyPr>
          <a:lstStyle/>
          <a:p>
            <a:pPr marL="365125" marR="0" lvl="0" indent="-282575" algn="just"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In epic poems, the central character has heroic proportions and he deals with the history of a nation, race, tribe or the whole humanity. </a:t>
            </a:r>
          </a:p>
          <a:p>
            <a:pPr marL="365125" marR="0" lvl="0" indent="-282575" algn="just"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3200" b="0" i="0" u="none" strike="noStrike" kern="1200" cap="none" spc="0" normalizeH="0" baseline="0" noProof="0" dirty="0" smtClean="0">
                <a:ln>
                  <a:noFill/>
                </a:ln>
                <a:solidFill>
                  <a:srgbClr val="FF0000"/>
                </a:solidFill>
                <a:effectLst/>
                <a:uLnTx/>
                <a:uFillTx/>
                <a:latin typeface="+mn-lt"/>
                <a:ea typeface="+mn-ea"/>
                <a:cs typeface="+mn-cs"/>
              </a:rPr>
              <a:t>Ballads</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tell a dramatic story in verse. Like epics, ballads are often adapted into prose and also tell stories.</a:t>
            </a:r>
          </a:p>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32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Defining poetry(Cont’d)</a:t>
            </a:r>
          </a:p>
        </p:txBody>
      </p:sp>
      <p:sp>
        <p:nvSpPr>
          <p:cNvPr id="82947" name="Content Placeholder 2"/>
          <p:cNvSpPr>
            <a:spLocks noGrp="1"/>
          </p:cNvSpPr>
          <p:nvPr>
            <p:ph idx="1"/>
          </p:nvPr>
        </p:nvSpPr>
        <p:spPr>
          <a:solidFill>
            <a:schemeClr val="tx2">
              <a:lumMod val="60000"/>
              <a:lumOff val="40000"/>
            </a:schemeClr>
          </a:solidFill>
        </p:spPr>
        <p:txBody>
          <a:bodyPr vert="horz" wrap="square" lIns="91440" tIns="45720" rIns="91440" bIns="45720" numCol="1" anchor="t" anchorCtr="0" compatLnSpc="1">
            <a:normAutofit lnSpcReduction="10000"/>
          </a:bodyPr>
          <a:lstStyle/>
          <a:p>
            <a:pPr marL="274320" marR="0" lvl="0" indent="-274320" algn="just"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Poetry</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is a form of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literature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that uses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aesthetic</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and rhythmic</a:t>
            </a:r>
            <a:r>
              <a:rPr kumimoji="0" lang="en-US" sz="3200" b="0" i="0" u="none" strike="noStrike" kern="1200" cap="none" spc="0" normalizeH="0" baseline="3000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qualities of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language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—such as </a:t>
            </a:r>
            <a:r>
              <a:rPr kumimoji="0" lang="en-US" sz="3200" b="1" i="0" u="none" strike="noStrike" kern="1200" cap="none" spc="0" normalizeH="0" baseline="0" noProof="0" dirty="0" err="1" smtClean="0">
                <a:ln>
                  <a:noFill/>
                </a:ln>
                <a:solidFill>
                  <a:schemeClr val="tx1"/>
                </a:solidFill>
                <a:effectLst/>
                <a:uLnTx/>
                <a:uFillTx/>
                <a:latin typeface="+mn-lt"/>
                <a:ea typeface="+mn-ea"/>
                <a:cs typeface="+mn-cs"/>
              </a:rPr>
              <a:t>phonaesthetics</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sound symbolism</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3200" b="1" i="0" u="none" strike="noStrike" kern="1200" cap="none" spc="0" normalizeH="0" baseline="0" noProof="0" dirty="0" err="1" smtClean="0">
                <a:ln>
                  <a:noFill/>
                </a:ln>
                <a:solidFill>
                  <a:schemeClr val="tx1"/>
                </a:solidFill>
                <a:effectLst/>
                <a:uLnTx/>
                <a:uFillTx/>
                <a:latin typeface="+mn-lt"/>
                <a:ea typeface="+mn-ea"/>
                <a:cs typeface="+mn-cs"/>
              </a:rPr>
              <a:t>metre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—to evoke meanings in addition to, or in place of, the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prosaic</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ostensible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meaning</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a:spLocks noGrp="1"/>
          </p:cNvSpPr>
          <p:nvPr>
            <p:ph type="title"/>
          </p:nvPr>
        </p:nvSpPr>
        <p:spPr/>
        <p:txBody>
          <a:bodyPr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32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3.6.3. Dramatic poetry: </a:t>
            </a:r>
            <a:br>
              <a:rPr kumimoji="0" lang="en-US" sz="32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br>
            <a:endParaRPr kumimoji="0" lang="en-US" sz="32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
        <p:nvSpPr>
          <p:cNvPr id="110595" name="Content Placeholder 2"/>
          <p:cNvSpPr>
            <a:spLocks noGrp="1"/>
          </p:cNvSpPr>
          <p:nvPr>
            <p:ph idx="1"/>
          </p:nvPr>
        </p:nvSpPr>
        <p:spPr>
          <a:ln>
            <a:solidFill>
              <a:schemeClr val="bg2">
                <a:lumMod val="50000"/>
              </a:schemeClr>
            </a:solidFill>
          </a:ln>
        </p:spPr>
        <p:txBody>
          <a:bodyPr vert="horz" wrap="square" lIns="91440" tIns="45720" rIns="91440" bIns="45720" numCol="1" anchor="t" anchorCtr="0" compatLnSpc="1">
            <a:normAutofit fontScale="85000" lnSpcReduction="20000"/>
          </a:bodyPr>
          <a:lstStyle/>
          <a:p>
            <a:pPr marL="365125" marR="0" lvl="0" indent="-282575" algn="just"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Often dramatic poetry is that one that engages a single character or more, and they engage in some debates. In dramatic poetry, the persona is engaged in some form of conflict. </a:t>
            </a:r>
          </a:p>
          <a:p>
            <a:pPr marL="365125" marR="0" lvl="0" indent="-282575" algn="just"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Dramatic poetry is concerned with </a:t>
            </a:r>
            <a:r>
              <a:rPr kumimoji="0" lang="en-US" sz="2800" b="0" i="0" u="none" strike="noStrike" kern="1200" cap="none" spc="0" normalizeH="0" baseline="0" noProof="0" dirty="0" smtClean="0">
                <a:ln>
                  <a:noFill/>
                </a:ln>
                <a:solidFill>
                  <a:schemeClr val="accent2"/>
                </a:solidFill>
                <a:effectLst/>
                <a:uLnTx/>
                <a:uFillTx/>
                <a:latin typeface="+mn-lt"/>
                <a:ea typeface="+mn-ea"/>
                <a:cs typeface="+mn-cs"/>
              </a:rPr>
              <a:t>the play to be acted.</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Exaggeration or dramatization of action, of events and incidents, dialogue and dramatic techniques are all encountered in this type of poetry.( For more details on this, consult the unit on Drama)</a:t>
            </a:r>
          </a:p>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32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Prose and Poetry compared</a:t>
            </a:r>
            <a:endParaRPr kumimoji="0" lang="en-US" sz="3200" b="0" i="0" u="none"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
        <p:nvSpPr>
          <p:cNvPr id="3" name="Content Placeholder 2"/>
          <p:cNvSpPr>
            <a:spLocks noGrp="1"/>
          </p:cNvSpPr>
          <p:nvPr>
            <p:ph sz="half" idx="1"/>
          </p:nvPr>
        </p:nvSpPr>
        <p:spPr>
          <a:ln>
            <a:solidFill>
              <a:schemeClr val="bg2">
                <a:lumMod val="50000"/>
              </a:schemeClr>
            </a:solidFill>
          </a:ln>
        </p:spPr>
        <p:txBody>
          <a:bodyPr vert="horz" wrap="square" lIns="91440" tIns="45720" rIns="91440" bIns="45720" numCol="1" anchor="t" anchorCtr="0" compatLnSpc="1">
            <a:normAutofit fontScale="70000" lnSpcReduction="20000"/>
          </a:bodyPr>
          <a:lstStyle/>
          <a:p>
            <a:pPr marL="548640" marR="0" lvl="0" indent="-411480" algn="l" defTabSz="914400" rtl="0" eaLnBrk="1" fontAlgn="auto" latinLnBrk="0" hangingPunct="1">
              <a:lnSpc>
                <a:spcPct val="100000"/>
              </a:lnSpc>
              <a:spcBef>
                <a:spcPts val="600"/>
              </a:spcBef>
              <a:spcAft>
                <a:spcPts val="0"/>
              </a:spcAft>
              <a:buClr>
                <a:schemeClr val="tx1">
                  <a:shade val="95000"/>
                </a:schemeClr>
              </a:buClr>
              <a:buSzPct val="80000"/>
              <a:buFont typeface="Wingdings 2" panose="05020102010507070707"/>
              <a:buNone/>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smtClean="0">
                <a:ln>
                  <a:noFill/>
                </a:ln>
                <a:solidFill>
                  <a:srgbClr val="C00000"/>
                </a:solidFill>
                <a:effectLst/>
                <a:uLnTx/>
                <a:uFillTx/>
                <a:latin typeface="+mn-lt"/>
                <a:ea typeface="+mn-ea"/>
                <a:cs typeface="+mn-cs"/>
              </a:rPr>
              <a:t>PROSE</a:t>
            </a:r>
          </a:p>
          <a:p>
            <a:pPr marL="548640" marR="0" lvl="0" indent="-411480" algn="l" defTabSz="914400" rtl="0" eaLnBrk="1" fontAlgn="auto" latinLnBrk="0" hangingPunct="1">
              <a:lnSpc>
                <a:spcPct val="100000"/>
              </a:lnSpc>
              <a:spcBef>
                <a:spcPts val="600"/>
              </a:spcBef>
              <a:spcAft>
                <a:spcPts val="0"/>
              </a:spcAft>
              <a:buClr>
                <a:schemeClr val="tx1">
                  <a:shade val="95000"/>
                </a:schemeClr>
              </a:buClr>
              <a:buSzPct val="80000"/>
              <a:buFont typeface="Wingdings 2" panose="05020102010507070707"/>
              <a:buChar char=""/>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Written in full sentences;</a:t>
            </a:r>
          </a:p>
          <a:p>
            <a:pPr marL="548640" marR="0" lvl="0" indent="-411480" algn="l" defTabSz="914400" rtl="0" eaLnBrk="1" fontAlgn="auto" latinLnBrk="0" hangingPunct="1">
              <a:lnSpc>
                <a:spcPct val="100000"/>
              </a:lnSpc>
              <a:spcBef>
                <a:spcPts val="600"/>
              </a:spcBef>
              <a:spcAft>
                <a:spcPts val="0"/>
              </a:spcAft>
              <a:buClr>
                <a:schemeClr val="tx1">
                  <a:shade val="95000"/>
                </a:schemeClr>
              </a:buClr>
              <a:buSzPct val="80000"/>
              <a:buFont typeface="Wingdings 2" panose="05020102010507070707"/>
              <a:buChar char=""/>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The language is simple;</a:t>
            </a:r>
          </a:p>
          <a:p>
            <a:pPr marL="548640" marR="0" lvl="0" indent="-411480" algn="l" defTabSz="914400" rtl="0" eaLnBrk="1" fontAlgn="auto" latinLnBrk="0" hangingPunct="1">
              <a:lnSpc>
                <a:spcPct val="100000"/>
              </a:lnSpc>
              <a:spcBef>
                <a:spcPts val="600"/>
              </a:spcBef>
              <a:spcAft>
                <a:spcPts val="0"/>
              </a:spcAft>
              <a:buClr>
                <a:schemeClr val="tx1">
                  <a:shade val="95000"/>
                </a:schemeClr>
              </a:buClr>
              <a:buSzPct val="80000"/>
              <a:buFont typeface="Wingdings 2" panose="05020102010507070707"/>
              <a:buChar char=""/>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Written in Paragraphs;</a:t>
            </a:r>
          </a:p>
          <a:p>
            <a:pPr marL="548640" marR="0" lvl="0" indent="-411480" algn="l" defTabSz="914400" rtl="0" eaLnBrk="1" fontAlgn="auto" latinLnBrk="0" hangingPunct="1">
              <a:lnSpc>
                <a:spcPct val="100000"/>
              </a:lnSpc>
              <a:spcBef>
                <a:spcPts val="600"/>
              </a:spcBef>
              <a:spcAft>
                <a:spcPts val="0"/>
              </a:spcAft>
              <a:buClr>
                <a:schemeClr val="tx1">
                  <a:shade val="95000"/>
                </a:schemeClr>
              </a:buClr>
              <a:buSzPct val="80000"/>
              <a:buFont typeface="Wingdings 2" panose="05020102010507070707"/>
              <a:buChar char=""/>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Respect the conventional rules of Grammar; Prose speaks;</a:t>
            </a:r>
          </a:p>
          <a:p>
            <a:pPr marL="548640" marR="0" lvl="0" indent="-411480" algn="l" defTabSz="914400" rtl="0" eaLnBrk="1" fontAlgn="auto" latinLnBrk="0" hangingPunct="1">
              <a:lnSpc>
                <a:spcPct val="100000"/>
              </a:lnSpc>
              <a:spcBef>
                <a:spcPts val="600"/>
              </a:spcBef>
              <a:spcAft>
                <a:spcPts val="0"/>
              </a:spcAft>
              <a:buClr>
                <a:schemeClr val="tx1">
                  <a:shade val="95000"/>
                </a:schemeClr>
              </a:buClr>
              <a:buSzPct val="80000"/>
              <a:buFont typeface="Wingdings 2" panose="05020102010507070707"/>
              <a:buChar char=""/>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prose is often loose and elaborate;</a:t>
            </a:r>
          </a:p>
          <a:p>
            <a:pPr marL="548640" marR="0" lvl="0" indent="-411480" algn="l" defTabSz="914400" rtl="0" eaLnBrk="1" fontAlgn="auto" latinLnBrk="0" hangingPunct="1">
              <a:lnSpc>
                <a:spcPct val="100000"/>
              </a:lnSpc>
              <a:spcBef>
                <a:spcPts val="600"/>
              </a:spcBef>
              <a:spcAft>
                <a:spcPts val="0"/>
              </a:spcAft>
              <a:buClr>
                <a:schemeClr val="tx1">
                  <a:shade val="95000"/>
                </a:schemeClr>
              </a:buClr>
              <a:buSzPct val="80000"/>
              <a:buFont typeface="Wingdings 2" panose="05020102010507070707"/>
              <a:buChar char=""/>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Less visual and musical</a:t>
            </a:r>
          </a:p>
        </p:txBody>
      </p:sp>
      <p:sp>
        <p:nvSpPr>
          <p:cNvPr id="4" name="Content Placeholder 3"/>
          <p:cNvSpPr>
            <a:spLocks noGrp="1"/>
          </p:cNvSpPr>
          <p:nvPr>
            <p:ph sz="half" idx="2"/>
          </p:nvPr>
        </p:nvSpPr>
        <p:spPr>
          <a:ln>
            <a:solidFill>
              <a:schemeClr val="bg2">
                <a:lumMod val="50000"/>
              </a:schemeClr>
            </a:solidFill>
          </a:ln>
        </p:spPr>
        <p:txBody>
          <a:bodyPr vert="horz" wrap="square" lIns="91440" tIns="45720" rIns="91440" bIns="45720" numCol="1" anchor="t" anchorCtr="0" compatLnSpc="1">
            <a:normAutofit fontScale="70000" lnSpcReduction="20000"/>
          </a:bodyPr>
          <a:lstStyle/>
          <a:p>
            <a:pPr marL="548640" marR="0" lvl="0" indent="-411480" algn="l" defTabSz="914400" rtl="0" eaLnBrk="1" fontAlgn="auto" latinLnBrk="0" hangingPunct="1">
              <a:lnSpc>
                <a:spcPct val="100000"/>
              </a:lnSpc>
              <a:spcBef>
                <a:spcPts val="600"/>
              </a:spcBef>
              <a:spcAft>
                <a:spcPts val="0"/>
              </a:spcAft>
              <a:buClr>
                <a:schemeClr val="tx1">
                  <a:shade val="95000"/>
                </a:schemeClr>
              </a:buClr>
              <a:buSzPct val="80000"/>
              <a:buFont typeface="Wingdings 2" panose="05020102010507070707"/>
              <a:buNone/>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smtClean="0">
                <a:ln>
                  <a:noFill/>
                </a:ln>
                <a:solidFill>
                  <a:srgbClr val="C00000"/>
                </a:solidFill>
                <a:effectLst/>
                <a:uLnTx/>
                <a:uFillTx/>
                <a:latin typeface="+mn-lt"/>
                <a:ea typeface="+mn-ea"/>
                <a:cs typeface="+mn-cs"/>
              </a:rPr>
              <a:t>POETRY</a:t>
            </a:r>
          </a:p>
          <a:p>
            <a:pPr marL="548640" marR="0" lvl="0" indent="-411480" algn="l" defTabSz="914400" rtl="0" eaLnBrk="1" fontAlgn="auto" latinLnBrk="0" hangingPunct="1">
              <a:lnSpc>
                <a:spcPct val="100000"/>
              </a:lnSpc>
              <a:spcBef>
                <a:spcPts val="600"/>
              </a:spcBef>
              <a:spcAft>
                <a:spcPts val="0"/>
              </a:spcAft>
              <a:buClr>
                <a:schemeClr val="tx1">
                  <a:shade val="95000"/>
                </a:schemeClr>
              </a:buClr>
              <a:buSzPct val="80000"/>
              <a:buFont typeface="Wingdings 2" panose="05020102010507070707"/>
              <a:buChar char=""/>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Written in verses;</a:t>
            </a:r>
          </a:p>
          <a:p>
            <a:pPr marL="548640" marR="0" lvl="0" indent="-411480" algn="l" defTabSz="914400" rtl="0" eaLnBrk="1" fontAlgn="auto" latinLnBrk="0" hangingPunct="1">
              <a:lnSpc>
                <a:spcPct val="100000"/>
              </a:lnSpc>
              <a:spcBef>
                <a:spcPts val="600"/>
              </a:spcBef>
              <a:spcAft>
                <a:spcPts val="0"/>
              </a:spcAft>
              <a:buClr>
                <a:schemeClr val="tx1">
                  <a:shade val="95000"/>
                </a:schemeClr>
              </a:buClr>
              <a:buSzPct val="80000"/>
              <a:buFont typeface="Wingdings 2" panose="05020102010507070707"/>
              <a:buChar char=""/>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The language is deviated,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foregrounded</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deautomatised</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more musical and visual;</a:t>
            </a:r>
          </a:p>
          <a:p>
            <a:pPr marL="548640" marR="0" lvl="0" indent="-411480" algn="l" defTabSz="914400" rtl="0" eaLnBrk="1" fontAlgn="auto" latinLnBrk="0" hangingPunct="1">
              <a:lnSpc>
                <a:spcPct val="100000"/>
              </a:lnSpc>
              <a:spcBef>
                <a:spcPts val="600"/>
              </a:spcBef>
              <a:spcAft>
                <a:spcPts val="0"/>
              </a:spcAft>
              <a:buClr>
                <a:schemeClr val="tx1">
                  <a:shade val="95000"/>
                </a:schemeClr>
              </a:buClr>
              <a:buSzPct val="80000"/>
              <a:buFont typeface="Wingdings 2" panose="05020102010507070707"/>
              <a:buChar char=""/>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Written in stanzas</a:t>
            </a:r>
          </a:p>
          <a:p>
            <a:pPr marL="548640" marR="0" lvl="0" indent="-411480" algn="l" defTabSz="914400" rtl="0" eaLnBrk="1" fontAlgn="auto" latinLnBrk="0" hangingPunct="1">
              <a:lnSpc>
                <a:spcPct val="100000"/>
              </a:lnSpc>
              <a:spcBef>
                <a:spcPts val="600"/>
              </a:spcBef>
              <a:spcAft>
                <a:spcPts val="0"/>
              </a:spcAft>
              <a:buClr>
                <a:schemeClr val="tx1">
                  <a:shade val="95000"/>
                </a:schemeClr>
              </a:buClr>
              <a:buSzPct val="80000"/>
              <a:buFont typeface="Wingdings 2" panose="05020102010507070707"/>
              <a:buChar char=""/>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Free from the grammatical rules; poetry sings;</a:t>
            </a:r>
          </a:p>
          <a:p>
            <a:pPr marL="548640" marR="0" lvl="0" indent="-411480" algn="l" defTabSz="914400" rtl="0" eaLnBrk="1" fontAlgn="auto" latinLnBrk="0" hangingPunct="1">
              <a:lnSpc>
                <a:spcPct val="100000"/>
              </a:lnSpc>
              <a:spcBef>
                <a:spcPts val="600"/>
              </a:spcBef>
              <a:spcAft>
                <a:spcPts val="0"/>
              </a:spcAft>
              <a:buClr>
                <a:schemeClr val="tx1">
                  <a:shade val="95000"/>
                </a:schemeClr>
              </a:buClr>
              <a:buSzPct val="80000"/>
              <a:buFont typeface="Wingdings 2" panose="05020102010507070707"/>
              <a:buChar char=""/>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Poetry packs meaning in a few lines</a:t>
            </a:r>
          </a:p>
        </p:txBody>
      </p:sp>
      <mc:AlternateContent xmlns:mc="http://schemas.openxmlformats.org/markup-compatibility/2006" xmlns:p14="http://schemas.microsoft.com/office/powerpoint/2010/main">
        <mc:Choice Requires="p14">
          <p:contentPart p14:bwMode="auto" r:id="rId3">
            <p14:nvContentPartPr>
              <p14:cNvPr id="5" name="Ink 4"/>
              <p14:cNvContentPartPr/>
              <p14:nvPr/>
            </p14:nvContentPartPr>
            <p14:xfrm>
              <a:off x="3499560" y="5700600"/>
              <a:ext cx="240120" cy="282600"/>
            </p14:xfrm>
          </p:contentPart>
        </mc:Choice>
        <mc:Fallback xmlns="">
          <p:pic>
            <p:nvPicPr>
              <p:cNvPr id="5" name="Ink 4"/>
            </p:nvPicPr>
            <p:blipFill>
              <a:blip r:embed="rId4"/>
            </p:blipFill>
            <p:spPr>
              <a:xfrm>
                <a:off x="3499560" y="5700600"/>
                <a:ext cx="240120" cy="282600"/>
              </a:xfrm>
              <a:prstGeom prst="rect"/>
            </p:spPr>
          </p:pic>
        </mc:Fallback>
      </mc:AlternateContent>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2800" b="0" i="0" u="none" strike="noStrike" kern="1200" cap="none" spc="0" normalizeH="0" baseline="0" noProof="0" dirty="0" smtClean="0">
                <a:ln>
                  <a:noFill/>
                </a:ln>
                <a:solidFill>
                  <a:srgbClr val="FF0000"/>
                </a:solidFill>
                <a:effectLst>
                  <a:outerShdw blurRad="50000" dist="30000" dir="5400000" algn="tl" rotWithShape="0">
                    <a:srgbClr val="000000">
                      <a:alpha val="30000"/>
                    </a:srgbClr>
                  </a:outerShdw>
                </a:effectLst>
                <a:uLnTx/>
                <a:uFillTx/>
                <a:latin typeface="+mj-lt"/>
                <a:ea typeface="+mj-ea"/>
                <a:cs typeface="+mj-cs"/>
              </a:rPr>
              <a:t>Analysis of a poem: </a:t>
            </a:r>
            <a:r>
              <a:rPr kumimoji="0" lang="en-US" sz="2800" b="0" i="0" u="none" strike="noStrike" kern="1200" cap="none" spc="0" normalizeH="0" baseline="0" noProof="0" dirty="0" smtClean="0">
                <a:ln>
                  <a:noFill/>
                </a:ln>
                <a:solidFill>
                  <a:srgbClr val="92D050"/>
                </a:solidFill>
                <a:effectLst>
                  <a:outerShdw blurRad="50000" dist="30000" dir="5400000" algn="tl" rotWithShape="0">
                    <a:srgbClr val="000000">
                      <a:alpha val="30000"/>
                    </a:srgbClr>
                  </a:outerShdw>
                </a:effectLst>
                <a:uLnTx/>
                <a:uFillTx/>
                <a:latin typeface="+mj-lt"/>
                <a:ea typeface="+mj-ea"/>
                <a:cs typeface="+mj-cs"/>
              </a:rPr>
              <a:t>Things to focus on</a:t>
            </a:r>
          </a:p>
        </p:txBody>
      </p:sp>
      <p:sp>
        <p:nvSpPr>
          <p:cNvPr id="112643" name="Content Placeholder 2"/>
          <p:cNvSpPr>
            <a:spLocks noGrp="1"/>
          </p:cNvSpPr>
          <p:nvPr>
            <p:ph idx="1"/>
          </p:nvPr>
        </p:nvSpPr>
        <p:spPr>
          <a:ln>
            <a:solidFill>
              <a:schemeClr val="bg2">
                <a:lumMod val="50000"/>
              </a:schemeClr>
            </a:solidFill>
          </a:ln>
        </p:spPr>
        <p:txBody>
          <a:bodyPr vert="horz" wrap="square" lIns="91440" tIns="45720" rIns="91440" bIns="45720" numCol="1" anchor="t" anchorCtr="0" compatLnSpc="1">
            <a:normAutofit fontScale="85000" lnSpcReduction="20000"/>
          </a:bodyPr>
          <a:lstStyle/>
          <a:p>
            <a:pPr marL="273050" marR="0" lvl="0" indent="-273050" algn="l"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1. Author and title; date of publication</a:t>
            </a:r>
          </a:p>
          <a:p>
            <a:pPr marL="273050" marR="0" lvl="0" indent="-273050" algn="l"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2. Speaker</a:t>
            </a:r>
          </a:p>
          <a:p>
            <a:pPr marL="273050" marR="0" lvl="0" indent="-273050" algn="l"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3. Occasion of the poem( subject of the poem)</a:t>
            </a:r>
          </a:p>
          <a:p>
            <a:pPr marL="273050" marR="0" lvl="0" indent="-273050" algn="l"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4. Setting</a:t>
            </a:r>
          </a:p>
          <a:p>
            <a:pPr marL="273050" marR="0" lvl="0" indent="-273050" algn="l"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5. Formal structure</a:t>
            </a:r>
          </a:p>
          <a:p>
            <a:pPr marL="273050" marR="0" lvl="0" indent="-273050" algn="l"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6. Image patterns and  Symbols</a:t>
            </a:r>
          </a:p>
          <a:p>
            <a:pPr marL="273050" marR="0" lvl="0" indent="-273050" algn="l"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7. Theme/ message</a:t>
            </a:r>
          </a:p>
          <a:p>
            <a:pPr marL="273050" marR="0" lvl="0" indent="-273050" algn="l"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8. Other noteworthy elements</a:t>
            </a:r>
          </a:p>
          <a:p>
            <a:pPr marL="273050" marR="0" lvl="0" indent="-273050" algn="l"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9. Evaluation</a:t>
            </a: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32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Form and content of some poems</a:t>
            </a:r>
          </a:p>
        </p:txBody>
      </p:sp>
      <p:sp>
        <p:nvSpPr>
          <p:cNvPr id="113667" name="Content Placeholder 2"/>
          <p:cNvSpPr>
            <a:spLocks noGrp="1"/>
          </p:cNvSpPr>
          <p:nvPr>
            <p:ph idx="1"/>
          </p:nvPr>
        </p:nvSpPr>
        <p:spPr>
          <a:ln>
            <a:solidFill>
              <a:schemeClr val="accent1"/>
            </a:solidFill>
          </a:ln>
        </p:spPr>
        <p:txBody>
          <a:bodyPr vert="horz" wrap="square" lIns="91440" tIns="45720" rIns="91440" bIns="45720" numCol="1" anchor="t" anchorCtr="0" compatLnSpc="1">
            <a:normAutofit fontScale="62500" lnSpcReduction="20000"/>
          </a:bodyPr>
          <a:lstStyle/>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Wingdings" panose="05000000000000000000" pitchFamily="2" charset="2"/>
              <a:buChar char="v"/>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Sonnets: English sonnet and Italian sonnet</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Wingdings" panose="05000000000000000000" pitchFamily="2" charset="2"/>
              <a:buChar char="v"/>
              <a:defRPr/>
            </a:pP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Viranelle</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Good Times</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Jesus is the one</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My Mother</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To my Mother</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0" i="1" u="none" strike="noStrike" kern="1200" cap="none" spc="0" normalizeH="0" baseline="0" noProof="0" dirty="0" smtClean="0">
                <a:ln>
                  <a:noFill/>
                </a:ln>
                <a:solidFill>
                  <a:schemeClr val="tx1"/>
                </a:solidFill>
                <a:effectLst/>
                <a:uLnTx/>
                <a:uFillTx/>
                <a:latin typeface="+mn-lt"/>
                <a:ea typeface="+mn-ea"/>
                <a:cs typeface="+mn-cs"/>
              </a:rPr>
              <a:t>Bedtime </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0" i="1" u="none" strike="noStrike" kern="1200" cap="none" spc="0" normalizeH="0" baseline="0" noProof="0" dirty="0" smtClean="0">
                <a:ln>
                  <a:noFill/>
                </a:ln>
                <a:solidFill>
                  <a:schemeClr val="tx1"/>
                </a:solidFill>
                <a:effectLst/>
                <a:uLnTx/>
                <a:uFillTx/>
                <a:latin typeface="+mn-lt"/>
                <a:ea typeface="+mn-ea"/>
                <a:cs typeface="+mn-cs"/>
              </a:rPr>
              <a:t>Song of </a:t>
            </a:r>
            <a:r>
              <a:rPr kumimoji="0" lang="en-US" sz="3200" b="0" i="1" u="none" strike="noStrike" kern="1200" cap="none" spc="0" normalizeH="0" baseline="0" noProof="0" dirty="0" err="1" smtClean="0">
                <a:ln>
                  <a:noFill/>
                </a:ln>
                <a:solidFill>
                  <a:schemeClr val="tx1"/>
                </a:solidFill>
                <a:effectLst/>
                <a:uLnTx/>
                <a:uFillTx/>
                <a:latin typeface="+mn-lt"/>
                <a:ea typeface="+mn-ea"/>
                <a:cs typeface="+mn-cs"/>
              </a:rPr>
              <a:t>Lawino</a:t>
            </a:r>
            <a:endParaRPr kumimoji="0" lang="en-US" sz="3200" b="0" i="1"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0" i="1" u="none" strike="noStrike" kern="1200" cap="none" spc="0" normalizeH="0" baseline="0" noProof="0" dirty="0" smtClean="0">
                <a:ln>
                  <a:noFill/>
                </a:ln>
                <a:solidFill>
                  <a:schemeClr val="tx1"/>
                </a:solidFill>
                <a:effectLst/>
                <a:uLnTx/>
                <a:uFillTx/>
                <a:latin typeface="+mn-lt"/>
                <a:ea typeface="+mn-ea"/>
                <a:cs typeface="+mn-cs"/>
              </a:rPr>
              <a:t>Song of </a:t>
            </a:r>
            <a:r>
              <a:rPr kumimoji="0" lang="en-US" sz="3200" b="0" i="1" u="none" strike="noStrike" kern="1200" cap="none" spc="0" normalizeH="0" baseline="0" noProof="0" dirty="0" err="1" smtClean="0">
                <a:ln>
                  <a:noFill/>
                </a:ln>
                <a:solidFill>
                  <a:schemeClr val="tx1"/>
                </a:solidFill>
                <a:effectLst/>
                <a:uLnTx/>
                <a:uFillTx/>
                <a:latin typeface="+mn-lt"/>
                <a:ea typeface="+mn-ea"/>
                <a:cs typeface="+mn-cs"/>
              </a:rPr>
              <a:t>Ocol</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The Negro woman                                 </a:t>
            </a:r>
            <a:endParaRPr kumimoji="0" lang="en-US" sz="3200" b="0" i="0" u="none" strike="noStrike" kern="1200" cap="none" spc="0" normalizeH="0" baseline="0" noProof="0" dirty="0" smtClean="0">
              <a:ln>
                <a:noFill/>
              </a:ln>
              <a:solidFill>
                <a:srgbClr val="92D050"/>
              </a:solidFill>
              <a:effectLst/>
              <a:uLnTx/>
              <a:uFillTx/>
              <a:latin typeface="+mn-lt"/>
              <a:ea typeface="+mn-ea"/>
              <a:cs typeface="+mn-cs"/>
            </a:endParaRP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32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Sonnet </a:t>
            </a:r>
            <a:endParaRPr kumimoji="0" lang="en-US" sz="32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120835" name="Content Placeholder 2"/>
          <p:cNvSpPr>
            <a:spLocks noGrp="1"/>
          </p:cNvSpPr>
          <p:nvPr>
            <p:ph idx="1"/>
          </p:nvPr>
        </p:nvSpPr>
        <p:spPr/>
        <p:txBody>
          <a:bodyPr vert="horz" wrap="square" lIns="91440" tIns="45720" rIns="91440" bIns="45720" numCol="1" anchor="t" anchorCtr="0" compatLnSpc="1">
            <a:normAutofit fontScale="85000" lnSpcReduction="20000"/>
          </a:bodyPr>
          <a:lstStyle/>
          <a:p>
            <a:pPr marL="365125" marR="0" lvl="0" indent="-282575" algn="l" defTabSz="914400" rtl="0" eaLnBrk="0" fontAlgn="base" latinLnBrk="0" hangingPunct="0">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  A sonnet is a fourteen line poem with a single theme. Sonnets vary but the most common sonnets are:</a:t>
            </a:r>
          </a:p>
          <a:p>
            <a:pPr marL="365125" marR="0" lvl="0" indent="-282575" algn="l" defTabSz="914400" rtl="0" eaLnBrk="0" fontAlgn="base" latinLnBrk="0" hangingPunct="0">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2800" b="1" i="0" u="none" strike="noStrike" kern="1200" cap="none" spc="0" normalizeH="0" baseline="0" noProof="0" dirty="0" smtClean="0">
                <a:ln>
                  <a:noFill/>
                </a:ln>
                <a:solidFill>
                  <a:schemeClr val="tx1"/>
                </a:solidFill>
                <a:effectLst/>
                <a:uLnTx/>
                <a:uFillTx/>
                <a:latin typeface="+mn-lt"/>
                <a:ea typeface="+mn-ea"/>
                <a:cs typeface="+mn-cs"/>
              </a:rPr>
              <a:t>a) </a:t>
            </a:r>
            <a:r>
              <a:rPr kumimoji="0" lang="en-US" sz="2800" b="1" i="0" u="none" strike="noStrike" kern="1200" cap="none" spc="0" normalizeH="0" baseline="0" noProof="0" dirty="0" smtClean="0">
                <a:ln>
                  <a:noFill/>
                </a:ln>
                <a:solidFill>
                  <a:schemeClr val="accent2"/>
                </a:solidFill>
                <a:effectLst/>
                <a:uLnTx/>
                <a:uFillTx/>
                <a:latin typeface="+mn-lt"/>
                <a:ea typeface="+mn-ea"/>
                <a:cs typeface="+mn-cs"/>
              </a:rPr>
              <a:t>Shakespearean sonnet/English sonnet</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It has three quatrains plus a concluding two line- couplet.  </a:t>
            </a:r>
          </a:p>
          <a:p>
            <a:pPr marL="365125" marR="0" lvl="0" indent="-282575" algn="l" defTabSz="914400" rtl="0" eaLnBrk="0" fontAlgn="base" latinLnBrk="0" hangingPunct="0">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The rhyme scheme of such a sonnet is usually </a:t>
            </a:r>
            <a:r>
              <a:rPr kumimoji="0" lang="en-US" sz="2800" b="1" i="0" u="none" strike="noStrike" kern="1200" cap="none" spc="0" normalizeH="0" baseline="0" noProof="0" dirty="0" err="1" smtClean="0">
                <a:ln>
                  <a:noFill/>
                </a:ln>
                <a:solidFill>
                  <a:schemeClr val="accent3">
                    <a:lumMod val="50000"/>
                  </a:schemeClr>
                </a:solidFill>
                <a:effectLst/>
                <a:uLnTx/>
                <a:uFillTx/>
                <a:latin typeface="+mn-lt"/>
                <a:ea typeface="+mn-ea"/>
                <a:cs typeface="+mn-cs"/>
              </a:rPr>
              <a:t>abab</a:t>
            </a:r>
            <a:r>
              <a:rPr kumimoji="0" lang="en-US" sz="2800" b="0" i="0" u="none" strike="noStrike" kern="1200" cap="none" spc="0" normalizeH="0" baseline="0" noProof="0" dirty="0" smtClean="0">
                <a:ln>
                  <a:noFill/>
                </a:ln>
                <a:solidFill>
                  <a:schemeClr val="accent3">
                    <a:lumMod val="50000"/>
                  </a:schemeClr>
                </a:solidFill>
                <a:effectLst/>
                <a:uLnTx/>
                <a:uFillTx/>
                <a:latin typeface="+mn-lt"/>
                <a:ea typeface="+mn-ea"/>
                <a:cs typeface="+mn-cs"/>
              </a:rPr>
              <a:t> </a:t>
            </a:r>
            <a:r>
              <a:rPr kumimoji="0" lang="en-US" sz="2800" b="1" i="0" u="none" strike="noStrike" kern="1200" cap="none" spc="0" normalizeH="0" baseline="0" noProof="0" dirty="0" err="1" smtClean="0">
                <a:ln>
                  <a:noFill/>
                </a:ln>
                <a:solidFill>
                  <a:schemeClr val="accent3">
                    <a:lumMod val="50000"/>
                  </a:schemeClr>
                </a:solidFill>
                <a:effectLst/>
                <a:uLnTx/>
                <a:uFillTx/>
                <a:latin typeface="+mn-lt"/>
                <a:ea typeface="+mn-ea"/>
                <a:cs typeface="+mn-cs"/>
              </a:rPr>
              <a:t>cdcd</a:t>
            </a:r>
            <a:r>
              <a:rPr kumimoji="0" lang="en-US" sz="2800" b="0" i="0" u="none" strike="noStrike" kern="1200" cap="none" spc="0" normalizeH="0" baseline="0" noProof="0" dirty="0" smtClean="0">
                <a:ln>
                  <a:noFill/>
                </a:ln>
                <a:solidFill>
                  <a:schemeClr val="accent3">
                    <a:lumMod val="50000"/>
                  </a:schemeClr>
                </a:solidFill>
                <a:effectLst/>
                <a:uLnTx/>
                <a:uFillTx/>
                <a:latin typeface="+mn-lt"/>
                <a:ea typeface="+mn-ea"/>
                <a:cs typeface="+mn-cs"/>
              </a:rPr>
              <a:t> </a:t>
            </a:r>
            <a:r>
              <a:rPr kumimoji="0" lang="en-US" sz="2800" b="1" i="0" u="none" strike="noStrike" kern="1200" cap="none" spc="0" normalizeH="0" baseline="0" noProof="0" dirty="0" err="1" smtClean="0">
                <a:ln>
                  <a:noFill/>
                </a:ln>
                <a:solidFill>
                  <a:schemeClr val="accent3">
                    <a:lumMod val="50000"/>
                  </a:schemeClr>
                </a:solidFill>
                <a:effectLst/>
                <a:uLnTx/>
                <a:uFillTx/>
                <a:latin typeface="+mn-lt"/>
                <a:ea typeface="+mn-ea"/>
                <a:cs typeface="+mn-cs"/>
              </a:rPr>
              <a:t>efef</a:t>
            </a:r>
            <a:r>
              <a:rPr kumimoji="0" lang="en-US" sz="2800" b="1" i="0" u="none" strike="noStrike" kern="1200" cap="none" spc="0" normalizeH="0" baseline="0" noProof="0" dirty="0" smtClean="0">
                <a:ln>
                  <a:noFill/>
                </a:ln>
                <a:solidFill>
                  <a:schemeClr val="accent3">
                    <a:lumMod val="50000"/>
                  </a:schemeClr>
                </a:solidFill>
                <a:effectLst/>
                <a:uLnTx/>
                <a:uFillTx/>
                <a:latin typeface="+mn-lt"/>
                <a:ea typeface="+mn-ea"/>
                <a:cs typeface="+mn-cs"/>
              </a:rPr>
              <a:t> </a:t>
            </a:r>
            <a:r>
              <a:rPr kumimoji="0" lang="en-US" sz="2800" b="0" i="0" u="none" strike="noStrike" kern="1200" cap="none" spc="0" normalizeH="0" baseline="0" noProof="0" dirty="0" smtClean="0">
                <a:ln>
                  <a:noFill/>
                </a:ln>
                <a:solidFill>
                  <a:schemeClr val="accent3">
                    <a:lumMod val="50000"/>
                  </a:schemeClr>
                </a:solidFill>
                <a:effectLst/>
                <a:uLnTx/>
                <a:uFillTx/>
                <a:latin typeface="+mn-lt"/>
                <a:ea typeface="+mn-ea"/>
                <a:cs typeface="+mn-cs"/>
              </a:rPr>
              <a:t> </a:t>
            </a:r>
            <a:r>
              <a:rPr kumimoji="0" lang="en-US" sz="2800" b="1" i="0" u="none" strike="noStrike" kern="1200" cap="none" spc="0" normalizeH="0" baseline="0" noProof="0" dirty="0" err="1" smtClean="0">
                <a:ln>
                  <a:noFill/>
                </a:ln>
                <a:solidFill>
                  <a:schemeClr val="accent3">
                    <a:lumMod val="50000"/>
                  </a:schemeClr>
                </a:solidFill>
                <a:effectLst/>
                <a:uLnTx/>
                <a:uFillTx/>
                <a:latin typeface="+mn-lt"/>
                <a:ea typeface="+mn-ea"/>
                <a:cs typeface="+mn-cs"/>
              </a:rPr>
              <a:t>gg</a:t>
            </a:r>
            <a:r>
              <a:rPr kumimoji="0" lang="en-US" sz="2800" b="1" i="0" u="none" strike="noStrike" kern="1200" cap="none" spc="0" normalizeH="0" baseline="0" noProof="0" dirty="0" smtClean="0">
                <a:ln>
                  <a:noFill/>
                </a:ln>
                <a:solidFill>
                  <a:schemeClr val="accent3">
                    <a:lumMod val="50000"/>
                  </a:schemeClr>
                </a:solidFill>
                <a:effectLst/>
                <a:uLnTx/>
                <a:uFillTx/>
                <a:latin typeface="+mn-lt"/>
                <a:ea typeface="+mn-ea"/>
                <a:cs typeface="+mn-cs"/>
              </a:rPr>
              <a:t>. </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Each of the three quatrains usually explores a different variation of the main theme. Then the couplet presents a summarizing or concluding statement.</a:t>
            </a:r>
          </a:p>
          <a:p>
            <a:pPr marL="365125" marR="0" lvl="0" indent="-282575" algn="l" defTabSz="914400" rtl="0" eaLnBrk="0" fontAlgn="base" latinLnBrk="0" hangingPunct="0">
              <a:lnSpc>
                <a:spcPct val="100000"/>
              </a:lnSpc>
              <a:spcBef>
                <a:spcPts val="600"/>
              </a:spcBef>
              <a:spcAft>
                <a:spcPct val="0"/>
              </a:spcAft>
              <a:buClr>
                <a:schemeClr val="accent1"/>
              </a:buClr>
              <a:buSzPct val="80000"/>
              <a:buFont typeface="Wingdings 2" panose="05020102010507070707" pitchFamily="18" charset="2"/>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32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English  sonnet</a:t>
            </a:r>
            <a:endParaRPr kumimoji="0" lang="en-US" sz="32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121859" name="Content Placeholder 2"/>
          <p:cNvSpPr>
            <a:spLocks noGrp="1"/>
          </p:cNvSpPr>
          <p:nvPr>
            <p:ph idx="1"/>
          </p:nvPr>
        </p:nvSpPr>
        <p:spPr/>
        <p:txBody>
          <a:bodyPr vert="horz" wrap="square" lIns="91440" tIns="45720" rIns="91440" bIns="45720" numCol="1" anchor="t" anchorCtr="0" compatLnSpc="1">
            <a:normAutofit fontScale="85000" lnSpcReduction="10000"/>
          </a:bodyPr>
          <a:lstStyle/>
          <a:p>
            <a:pPr marL="365125" marR="0" lvl="0" indent="-282575" algn="just" defTabSz="914400" rtl="0" eaLnBrk="0" fontAlgn="base" latinLnBrk="0" hangingPunct="0">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This form was identified with William Shakespeare. In a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Skakespearean</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sonnet, </a:t>
            </a:r>
            <a:r>
              <a:rPr kumimoji="0" lang="en-US" sz="3200" b="0" i="0" u="none" strike="noStrike" kern="1200" cap="none" spc="0" normalizeH="0" baseline="0" noProof="0" dirty="0" smtClean="0">
                <a:ln>
                  <a:noFill/>
                </a:ln>
                <a:solidFill>
                  <a:srgbClr val="00B0F0"/>
                </a:solidFill>
                <a:effectLst/>
                <a:uLnTx/>
                <a:uFillTx/>
                <a:latin typeface="+mn-lt"/>
                <a:ea typeface="+mn-ea"/>
                <a:cs typeface="+mn-cs"/>
              </a:rPr>
              <a:t>the first quatrain introduces a situation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or a topic to be considered, ; identifies a problem or presents a question. </a:t>
            </a:r>
          </a:p>
          <a:p>
            <a:pPr marL="365125" marR="0" lvl="0" indent="-282575" algn="just" defTabSz="914400" rtl="0" eaLnBrk="0" fontAlgn="base" latinLnBrk="0" hangingPunct="0">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2800" b="0" i="0" u="none" strike="noStrike" kern="1200" cap="none" spc="0" normalizeH="0" baseline="0" noProof="0" dirty="0" smtClean="0">
                <a:ln>
                  <a:noFill/>
                </a:ln>
                <a:solidFill>
                  <a:schemeClr val="accent3">
                    <a:lumMod val="50000"/>
                  </a:schemeClr>
                </a:solidFill>
                <a:effectLst/>
                <a:uLnTx/>
                <a:uFillTx/>
                <a:latin typeface="+mn-lt"/>
                <a:ea typeface="+mn-ea"/>
                <a:cs typeface="+mn-cs"/>
              </a:rPr>
              <a:t>The second and third quatrains develop the issue introduced in the first quatrain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smtClean="0">
                <a:ln>
                  <a:noFill/>
                </a:ln>
                <a:solidFill>
                  <a:srgbClr val="C00000"/>
                </a:solidFill>
                <a:effectLst/>
                <a:uLnTx/>
                <a:uFillTx/>
                <a:latin typeface="+mn-lt"/>
                <a:ea typeface="+mn-ea"/>
                <a:cs typeface="+mn-cs"/>
              </a:rPr>
              <a:t>The couplet often provides a final commentary or a summary of the ideas explored in the first twelve lines.</a:t>
            </a:r>
          </a:p>
          <a:p>
            <a:pPr marL="365125" marR="0" lvl="0" indent="-282575" algn="l" defTabSz="914400" rtl="0" eaLnBrk="0" fontAlgn="base" latinLnBrk="0" hangingPunct="0">
              <a:lnSpc>
                <a:spcPct val="100000"/>
              </a:lnSpc>
              <a:spcBef>
                <a:spcPts val="600"/>
              </a:spcBef>
              <a:spcAft>
                <a:spcPct val="0"/>
              </a:spcAft>
              <a:buClr>
                <a:schemeClr val="accent1"/>
              </a:buClr>
              <a:buSzPct val="80000"/>
              <a:buFont typeface="Wingdings 2" panose="05020102010507070707" pitchFamily="18" charset="2"/>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32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b) Italian sonnet</a:t>
            </a:r>
            <a:endParaRPr kumimoji="0" lang="en-US" sz="32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122883" name="Content Placeholder 2"/>
          <p:cNvSpPr>
            <a:spLocks noGrp="1"/>
          </p:cNvSpPr>
          <p:nvPr>
            <p:ph idx="1"/>
          </p:nvPr>
        </p:nvSpPr>
        <p:spPr/>
        <p:txBody>
          <a:bodyPr vert="horz" wrap="square" lIns="91440" tIns="45720" rIns="91440" bIns="45720" numCol="1" anchor="t" anchorCtr="0" compatLnSpc="1">
            <a:normAutofit fontScale="92500" lnSpcReduction="10000"/>
          </a:bodyPr>
          <a:lstStyle/>
          <a:p>
            <a:pPr marL="365125" marR="0" lvl="0" indent="-282575" algn="l" defTabSz="914400" rtl="0" eaLnBrk="0" fontAlgn="base" latinLnBrk="0" hangingPunct="0">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3200" b="1" i="0" u="none" strike="noStrike" kern="1200" cap="none" spc="0" normalizeH="0" baseline="0" noProof="0" dirty="0" smtClean="0">
                <a:ln>
                  <a:noFill/>
                </a:ln>
                <a:solidFill>
                  <a:srgbClr val="00B0F0"/>
                </a:solidFill>
                <a:effectLst/>
                <a:uLnTx/>
                <a:uFillTx/>
                <a:latin typeface="+mn-lt"/>
                <a:ea typeface="+mn-ea"/>
                <a:cs typeface="+mn-cs"/>
              </a:rPr>
              <a:t>b)The </a:t>
            </a:r>
            <a:r>
              <a:rPr kumimoji="0" lang="en-US" sz="3200" b="1" i="0" u="none" strike="noStrike" kern="1200" cap="none" spc="0" normalizeH="0" baseline="0" noProof="0" dirty="0" err="1" smtClean="0">
                <a:ln>
                  <a:noFill/>
                </a:ln>
                <a:solidFill>
                  <a:srgbClr val="00B0F0"/>
                </a:solidFill>
                <a:effectLst/>
                <a:uLnTx/>
                <a:uFillTx/>
                <a:latin typeface="+mn-lt"/>
                <a:ea typeface="+mn-ea"/>
                <a:cs typeface="+mn-cs"/>
              </a:rPr>
              <a:t>Petrarchan</a:t>
            </a:r>
            <a:r>
              <a:rPr kumimoji="0" lang="en-US" sz="3200" b="1" i="0" u="none" strike="noStrike" kern="1200" cap="none" spc="0" normalizeH="0" baseline="0" noProof="0" dirty="0" smtClean="0">
                <a:ln>
                  <a:noFill/>
                </a:ln>
                <a:solidFill>
                  <a:srgbClr val="00B0F0"/>
                </a:solidFill>
                <a:effectLst/>
                <a:uLnTx/>
                <a:uFillTx/>
                <a:latin typeface="+mn-lt"/>
                <a:ea typeface="+mn-ea"/>
                <a:cs typeface="+mn-cs"/>
              </a:rPr>
              <a:t> sonnet/Italian sonnet</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o liven from 1304 to 1374. In this format, the sonnet’s 14 lines are split into two parts: </a:t>
            </a:r>
            <a:r>
              <a:rPr kumimoji="0" lang="en-US" sz="3200" b="0" i="0" u="none" strike="noStrike" kern="1200" cap="none" spc="0" normalizeH="0" baseline="0" noProof="0" dirty="0" smtClean="0">
                <a:ln>
                  <a:noFill/>
                </a:ln>
                <a:solidFill>
                  <a:srgbClr val="FF0000"/>
                </a:solidFill>
                <a:effectLst/>
                <a:uLnTx/>
                <a:uFillTx/>
                <a:latin typeface="+mn-lt"/>
                <a:ea typeface="+mn-ea"/>
                <a:cs typeface="+mn-cs"/>
              </a:rPr>
              <a:t>An eight-line </a:t>
            </a:r>
            <a:r>
              <a:rPr kumimoji="0" lang="en-US" sz="3200" b="1" i="0" u="none" strike="noStrike" kern="1200" cap="none" spc="0" normalizeH="0" baseline="0" noProof="0" dirty="0" smtClean="0">
                <a:ln>
                  <a:noFill/>
                </a:ln>
                <a:solidFill>
                  <a:srgbClr val="FF0000"/>
                </a:solidFill>
                <a:effectLst/>
                <a:uLnTx/>
                <a:uFillTx/>
                <a:latin typeface="+mn-lt"/>
                <a:ea typeface="+mn-ea"/>
                <a:cs typeface="+mn-cs"/>
              </a:rPr>
              <a:t>octave/ octet</a:t>
            </a:r>
            <a:r>
              <a:rPr kumimoji="0" lang="en-US" sz="3200" b="0" i="0" u="none" strike="noStrike" kern="1200" cap="none" spc="0" normalizeH="0" baseline="0" noProof="0" dirty="0" smtClean="0">
                <a:ln>
                  <a:noFill/>
                </a:ln>
                <a:solidFill>
                  <a:srgbClr val="FF0000"/>
                </a:solidFill>
                <a:effectLst/>
                <a:uLnTx/>
                <a:uFillTx/>
                <a:latin typeface="+mn-lt"/>
                <a:ea typeface="+mn-ea"/>
                <a:cs typeface="+mn-cs"/>
              </a:rPr>
              <a:t>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and </a:t>
            </a:r>
            <a:r>
              <a:rPr kumimoji="0" lang="en-US" sz="3200" b="0" i="0" u="none" strike="noStrike" kern="1200" cap="none" spc="0" normalizeH="0" baseline="0" noProof="0" dirty="0" smtClean="0">
                <a:ln>
                  <a:noFill/>
                </a:ln>
                <a:solidFill>
                  <a:srgbClr val="FFC000"/>
                </a:solidFill>
                <a:effectLst/>
                <a:uLnTx/>
                <a:uFillTx/>
                <a:latin typeface="+mn-lt"/>
                <a:ea typeface="+mn-ea"/>
                <a:cs typeface="+mn-cs"/>
              </a:rPr>
              <a:t>a six –line </a:t>
            </a:r>
            <a:r>
              <a:rPr kumimoji="0" lang="en-US" sz="3200" b="1" i="0" u="none" strike="noStrike" kern="1200" cap="none" spc="0" normalizeH="0" baseline="0" noProof="0" dirty="0" smtClean="0">
                <a:ln>
                  <a:noFill/>
                </a:ln>
                <a:solidFill>
                  <a:srgbClr val="FFC000"/>
                </a:solidFill>
                <a:effectLst/>
                <a:uLnTx/>
                <a:uFillTx/>
                <a:latin typeface="+mn-lt"/>
                <a:ea typeface="+mn-ea"/>
                <a:cs typeface="+mn-cs"/>
              </a:rPr>
              <a:t>sestet</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The octave/octet rhymes are </a:t>
            </a:r>
            <a:r>
              <a:rPr kumimoji="0" lang="en-US" sz="3200" b="1" i="0" u="none" strike="noStrike" kern="1200" cap="none" spc="0" normalizeH="0" baseline="0" noProof="0" dirty="0" err="1" smtClean="0">
                <a:ln>
                  <a:noFill/>
                </a:ln>
                <a:solidFill>
                  <a:schemeClr val="accent2">
                    <a:lumMod val="75000"/>
                  </a:schemeClr>
                </a:solidFill>
                <a:effectLst/>
                <a:uLnTx/>
                <a:uFillTx/>
                <a:latin typeface="+mn-lt"/>
                <a:ea typeface="+mn-ea"/>
                <a:cs typeface="+mn-cs"/>
              </a:rPr>
              <a:t>abba</a:t>
            </a:r>
            <a:r>
              <a:rPr kumimoji="0" lang="en-US" sz="3200" b="1" i="0" u="none" strike="noStrike" kern="1200" cap="none" spc="0" normalizeH="0" baseline="0" noProof="0" dirty="0" smtClean="0">
                <a:ln>
                  <a:noFill/>
                </a:ln>
                <a:solidFill>
                  <a:schemeClr val="accent2">
                    <a:lumMod val="75000"/>
                  </a:schemeClr>
                </a:solidFill>
                <a:effectLst/>
                <a:uLnTx/>
                <a:uFillTx/>
                <a:latin typeface="+mn-lt"/>
                <a:ea typeface="+mn-ea"/>
                <a:cs typeface="+mn-cs"/>
              </a:rPr>
              <a:t> </a:t>
            </a:r>
            <a:r>
              <a:rPr kumimoji="0" lang="en-US" sz="3200" b="1" i="0" u="none" strike="noStrike" kern="1200" cap="none" spc="0" normalizeH="0" baseline="0" noProof="0" dirty="0" err="1" smtClean="0">
                <a:ln>
                  <a:noFill/>
                </a:ln>
                <a:solidFill>
                  <a:schemeClr val="accent2">
                    <a:lumMod val="75000"/>
                  </a:schemeClr>
                </a:solidFill>
                <a:effectLst/>
                <a:uLnTx/>
                <a:uFillTx/>
                <a:latin typeface="+mn-lt"/>
                <a:ea typeface="+mn-ea"/>
                <a:cs typeface="+mn-cs"/>
              </a:rPr>
              <a:t>abba</a:t>
            </a:r>
            <a:r>
              <a:rPr kumimoji="0" lang="en-US" sz="3200" b="1" i="0" u="none" strike="noStrike" kern="1200" cap="none" spc="0" normalizeH="0" baseline="0" noProof="0" dirty="0" smtClean="0">
                <a:ln>
                  <a:noFill/>
                </a:ln>
                <a:solidFill>
                  <a:schemeClr val="accent2">
                    <a:lumMod val="75000"/>
                  </a:schemeClr>
                </a:solidFill>
                <a:effectLst/>
                <a:uLnTx/>
                <a:uFillTx/>
                <a:latin typeface="+mn-lt"/>
                <a:ea typeface="+mn-ea"/>
                <a:cs typeface="+mn-cs"/>
              </a:rPr>
              <a:t>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while the sestet rhymes scheme varies. It may </a:t>
            </a:r>
            <a:r>
              <a:rPr kumimoji="0" lang="en-US" sz="3200" b="0" i="0" u="none" strike="noStrike" kern="1200" cap="none" spc="0" normalizeH="0" baseline="0" noProof="0" dirty="0" smtClean="0">
                <a:ln>
                  <a:noFill/>
                </a:ln>
                <a:solidFill>
                  <a:schemeClr val="accent3">
                    <a:lumMod val="50000"/>
                  </a:schemeClr>
                </a:solidFill>
                <a:effectLst/>
                <a:uLnTx/>
                <a:uFillTx/>
                <a:latin typeface="+mn-lt"/>
                <a:ea typeface="+mn-ea"/>
                <a:cs typeface="+mn-cs"/>
              </a:rPr>
              <a:t>be</a:t>
            </a:r>
            <a:r>
              <a:rPr kumimoji="0" lang="en-US" sz="3200" b="1" i="0" u="none" strike="noStrike" kern="1200" cap="none" spc="0" normalizeH="0" baseline="0" noProof="0" dirty="0" smtClean="0">
                <a:ln>
                  <a:noFill/>
                </a:ln>
                <a:solidFill>
                  <a:schemeClr val="accent3">
                    <a:lumMod val="50000"/>
                  </a:schemeClr>
                </a:solidFill>
                <a:effectLst/>
                <a:uLnTx/>
                <a:uFillTx/>
                <a:latin typeface="+mn-lt"/>
                <a:ea typeface="+mn-ea"/>
                <a:cs typeface="+mn-cs"/>
              </a:rPr>
              <a:t> </a:t>
            </a:r>
            <a:r>
              <a:rPr kumimoji="0" lang="en-US" sz="3200" b="1" i="0" u="none" strike="noStrike" kern="1200" cap="none" spc="0" normalizeH="0" baseline="0" noProof="0" dirty="0" err="1" smtClean="0">
                <a:ln>
                  <a:noFill/>
                </a:ln>
                <a:solidFill>
                  <a:schemeClr val="accent3">
                    <a:lumMod val="50000"/>
                  </a:schemeClr>
                </a:solidFill>
                <a:effectLst/>
                <a:uLnTx/>
                <a:uFillTx/>
                <a:latin typeface="+mn-lt"/>
                <a:ea typeface="+mn-ea"/>
                <a:cs typeface="+mn-cs"/>
              </a:rPr>
              <a:t>cdecde</a:t>
            </a:r>
            <a:r>
              <a:rPr kumimoji="0" lang="en-US" sz="3200" b="1" i="0" u="none" strike="noStrike" kern="1200" cap="none" spc="0" normalizeH="0" baseline="0" noProof="0" dirty="0" smtClean="0">
                <a:ln>
                  <a:noFill/>
                </a:ln>
                <a:solidFill>
                  <a:schemeClr val="accent3">
                    <a:lumMod val="50000"/>
                  </a:schemeClr>
                </a:solidFill>
                <a:effectLst/>
                <a:uLnTx/>
                <a:uFillTx/>
                <a:latin typeface="+mn-lt"/>
                <a:ea typeface="+mn-ea"/>
                <a:cs typeface="+mn-cs"/>
              </a:rPr>
              <a:t> </a:t>
            </a:r>
            <a:r>
              <a:rPr kumimoji="0" lang="en-US" sz="3200" b="0" i="0" u="none" strike="noStrike" kern="1200" cap="none" spc="0" normalizeH="0" baseline="0" noProof="0" dirty="0" smtClean="0">
                <a:ln>
                  <a:noFill/>
                </a:ln>
                <a:solidFill>
                  <a:schemeClr val="accent3">
                    <a:lumMod val="50000"/>
                  </a:schemeClr>
                </a:solidFill>
                <a:effectLst/>
                <a:uLnTx/>
                <a:uFillTx/>
                <a:latin typeface="+mn-lt"/>
                <a:ea typeface="+mn-ea"/>
                <a:cs typeface="+mn-cs"/>
              </a:rPr>
              <a:t>or</a:t>
            </a:r>
            <a:r>
              <a:rPr kumimoji="0" lang="en-US" sz="3200" b="1" i="0" u="none" strike="noStrike" kern="1200" cap="none" spc="0" normalizeH="0" baseline="0" noProof="0" dirty="0" smtClean="0">
                <a:ln>
                  <a:noFill/>
                </a:ln>
                <a:solidFill>
                  <a:schemeClr val="accent3">
                    <a:lumMod val="50000"/>
                  </a:schemeClr>
                </a:solidFill>
                <a:effectLst/>
                <a:uLnTx/>
                <a:uFillTx/>
                <a:latin typeface="+mn-lt"/>
                <a:ea typeface="+mn-ea"/>
                <a:cs typeface="+mn-cs"/>
              </a:rPr>
              <a:t> </a:t>
            </a:r>
            <a:r>
              <a:rPr kumimoji="0" lang="en-US" sz="3200" b="1" i="0" u="none" strike="noStrike" kern="1200" cap="none" spc="0" normalizeH="0" baseline="0" noProof="0" dirty="0" err="1" smtClean="0">
                <a:ln>
                  <a:noFill/>
                </a:ln>
                <a:solidFill>
                  <a:schemeClr val="accent3">
                    <a:lumMod val="50000"/>
                  </a:schemeClr>
                </a:solidFill>
                <a:effectLst/>
                <a:uLnTx/>
                <a:uFillTx/>
                <a:latin typeface="+mn-lt"/>
                <a:ea typeface="+mn-ea"/>
                <a:cs typeface="+mn-cs"/>
              </a:rPr>
              <a:t>ccddee</a:t>
            </a:r>
            <a:r>
              <a:rPr kumimoji="0" lang="en-US" sz="3200" b="1" i="0" u="none" strike="noStrike" kern="1200" cap="none" spc="0" normalizeH="0" baseline="0" noProof="0" dirty="0" smtClean="0">
                <a:ln>
                  <a:noFill/>
                </a:ln>
                <a:solidFill>
                  <a:schemeClr val="accent3">
                    <a:lumMod val="50000"/>
                  </a:schemeClr>
                </a:solidFill>
                <a:effectLst/>
                <a:uLnTx/>
                <a:uFillTx/>
                <a:latin typeface="+mn-lt"/>
                <a:ea typeface="+mn-ea"/>
                <a:cs typeface="+mn-cs"/>
              </a:rPr>
              <a:t> </a:t>
            </a:r>
            <a:r>
              <a:rPr kumimoji="0" lang="en-US" sz="3200" b="0" i="0" u="none" strike="noStrike" kern="1200" cap="none" spc="0" normalizeH="0" baseline="0" noProof="0" dirty="0" smtClean="0">
                <a:ln>
                  <a:noFill/>
                </a:ln>
                <a:solidFill>
                  <a:schemeClr val="accent3">
                    <a:lumMod val="50000"/>
                  </a:schemeClr>
                </a:solidFill>
                <a:effectLst/>
                <a:uLnTx/>
                <a:uFillTx/>
                <a:latin typeface="+mn-lt"/>
                <a:ea typeface="+mn-ea"/>
                <a:cs typeface="+mn-cs"/>
              </a:rPr>
              <a:t>or </a:t>
            </a:r>
            <a:r>
              <a:rPr kumimoji="0" lang="en-US" sz="3200" b="1" i="0" u="none" strike="noStrike" kern="1200" cap="none" spc="0" normalizeH="0" baseline="0" noProof="0" dirty="0" err="1" smtClean="0">
                <a:ln>
                  <a:noFill/>
                </a:ln>
                <a:solidFill>
                  <a:schemeClr val="accent3">
                    <a:lumMod val="50000"/>
                  </a:schemeClr>
                </a:solidFill>
                <a:effectLst/>
                <a:uLnTx/>
                <a:uFillTx/>
                <a:latin typeface="+mn-lt"/>
                <a:ea typeface="+mn-ea"/>
                <a:cs typeface="+mn-cs"/>
              </a:rPr>
              <a:t>cddcdd</a:t>
            </a:r>
            <a:r>
              <a:rPr kumimoji="0" lang="en-US" sz="3200" b="1" i="0" u="none" strike="noStrike" kern="1200" cap="none" spc="0" normalizeH="0" baseline="0" noProof="0" dirty="0" smtClean="0">
                <a:ln>
                  <a:noFill/>
                </a:ln>
                <a:solidFill>
                  <a:schemeClr val="accent3">
                    <a:lumMod val="50000"/>
                  </a:schemeClr>
                </a:solidFill>
                <a:effectLst/>
                <a:uLnTx/>
                <a:uFillTx/>
                <a:latin typeface="+mn-lt"/>
                <a:ea typeface="+mn-ea"/>
                <a:cs typeface="+mn-cs"/>
              </a:rPr>
              <a:t>.</a:t>
            </a:r>
            <a:endParaRPr kumimoji="0" lang="en-US" sz="3200" b="0" i="0" u="none" strike="noStrike" kern="1200" cap="none" spc="0" normalizeH="0" baseline="0" noProof="0" dirty="0" smtClean="0">
              <a:ln>
                <a:noFill/>
              </a:ln>
              <a:solidFill>
                <a:schemeClr val="accent3">
                  <a:lumMod val="50000"/>
                </a:schemeClr>
              </a:solidFill>
              <a:effectLst/>
              <a:uLnTx/>
              <a:uFillTx/>
              <a:latin typeface="+mn-lt"/>
              <a:ea typeface="+mn-ea"/>
              <a:cs typeface="+mn-cs"/>
            </a:endParaRPr>
          </a:p>
          <a:p>
            <a:pPr marL="365125" marR="0" lvl="0" indent="-282575" algn="l" defTabSz="914400" rtl="0" eaLnBrk="0" fontAlgn="base" latinLnBrk="0" hangingPunct="0">
              <a:lnSpc>
                <a:spcPct val="100000"/>
              </a:lnSpc>
              <a:spcBef>
                <a:spcPts val="600"/>
              </a:spcBef>
              <a:spcAft>
                <a:spcPct val="0"/>
              </a:spcAft>
              <a:buClr>
                <a:schemeClr val="accent1"/>
              </a:buClr>
              <a:buSzPct val="80000"/>
              <a:buFont typeface="Wingdings 2" panose="05020102010507070707" pitchFamily="18" charset="2"/>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32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example of sonnet</a:t>
            </a:r>
            <a:endParaRPr kumimoji="0" lang="en-US" sz="3200" b="0" i="0" u="none"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
        <p:nvSpPr>
          <p:cNvPr id="114691" name="Content Placeholder 2"/>
          <p:cNvSpPr>
            <a:spLocks noGrp="1"/>
          </p:cNvSpPr>
          <p:nvPr>
            <p:ph idx="1"/>
          </p:nvPr>
        </p:nvSpPr>
        <p:spPr>
          <a:ln>
            <a:solidFill>
              <a:schemeClr val="bg2">
                <a:lumMod val="50000"/>
              </a:schemeClr>
            </a:solidFill>
          </a:ln>
        </p:spPr>
        <p:txBody>
          <a:bodyPr vert="horz" wrap="square" lIns="91440" tIns="45720" rIns="91440" bIns="45720" numCol="1" anchor="t" anchorCtr="0" compatLnSpc="1">
            <a:normAutofit fontScale="92500" lnSpcReduction="10000"/>
          </a:bodyPr>
          <a:lstStyle/>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2200" b="1" i="0" u="none" strike="noStrike" kern="1200" cap="none" spc="0" normalizeH="0" baseline="0" noProof="0" dirty="0" smtClean="0">
                <a:ln>
                  <a:noFill/>
                </a:ln>
                <a:solidFill>
                  <a:schemeClr val="tx1"/>
                </a:solidFill>
                <a:effectLst/>
                <a:uLnTx/>
                <a:uFillTx/>
                <a:latin typeface="+mn-lt"/>
                <a:ea typeface="+mn-ea"/>
                <a:cs typeface="+mn-cs"/>
              </a:rPr>
              <a:t>Shakespearean sonnet</a:t>
            </a:r>
          </a:p>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None/>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My mistress' eyes are nothing like the </a:t>
            </a:r>
            <a:r>
              <a:rPr kumimoji="0" lang="en-US" sz="2600" b="0" i="0" u="none" strike="noStrike" kern="1200" cap="none" spc="0" normalizeH="0" baseline="0" noProof="0" dirty="0" smtClean="0">
                <a:ln>
                  <a:noFill/>
                </a:ln>
                <a:solidFill>
                  <a:srgbClr val="FF0000"/>
                </a:solidFill>
                <a:effectLst/>
                <a:uLnTx/>
                <a:uFillTx/>
                <a:latin typeface="+mn-lt"/>
                <a:ea typeface="+mn-ea"/>
                <a:cs typeface="+mn-cs"/>
              </a:rPr>
              <a:t>sun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None/>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Coral is far more red than her lips' </a:t>
            </a:r>
            <a:r>
              <a:rPr kumimoji="0" lang="en-US" sz="2600" b="0" i="0" u="none" strike="noStrike" kern="1200" cap="none" spc="0" normalizeH="0" baseline="0" noProof="0" dirty="0" smtClean="0">
                <a:ln>
                  <a:noFill/>
                </a:ln>
                <a:solidFill>
                  <a:schemeClr val="accent2">
                    <a:lumMod val="75000"/>
                  </a:schemeClr>
                </a:solidFill>
                <a:effectLst/>
                <a:uLnTx/>
                <a:uFillTx/>
                <a:latin typeface="+mn-lt"/>
                <a:ea typeface="+mn-ea"/>
                <a:cs typeface="+mn-cs"/>
              </a:rPr>
              <a:t>red,</a:t>
            </a:r>
          </a:p>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None/>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If snow be white, why then her breasts are </a:t>
            </a:r>
            <a:r>
              <a:rPr kumimoji="0" lang="en-US" sz="2600" b="0" i="0" u="none" strike="noStrike" kern="1200" cap="none" spc="0" normalizeH="0" baseline="0" noProof="0" dirty="0" smtClean="0">
                <a:ln>
                  <a:noFill/>
                </a:ln>
                <a:solidFill>
                  <a:srgbClr val="FF0000"/>
                </a:solidFill>
                <a:effectLst/>
                <a:uLnTx/>
                <a:uFillTx/>
                <a:latin typeface="+mn-lt"/>
                <a:ea typeface="+mn-ea"/>
                <a:cs typeface="+mn-cs"/>
              </a:rPr>
              <a:t>dun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None/>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If hairs be wires, black wires grow on her </a:t>
            </a:r>
            <a:r>
              <a:rPr kumimoji="0" lang="en-US" sz="2600" b="0" i="0" u="none" strike="noStrike" kern="1200" cap="none" spc="0" normalizeH="0" baseline="0" noProof="0" dirty="0" smtClean="0">
                <a:ln>
                  <a:noFill/>
                </a:ln>
                <a:solidFill>
                  <a:schemeClr val="accent2"/>
                </a:solidFill>
                <a:effectLst/>
                <a:uLnTx/>
                <a:uFillTx/>
                <a:latin typeface="+mn-lt"/>
                <a:ea typeface="+mn-ea"/>
                <a:cs typeface="+mn-cs"/>
              </a:rPr>
              <a:t>head.</a:t>
            </a:r>
          </a:p>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None/>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I have seen roses </a:t>
            </a:r>
            <a:r>
              <a:rPr kumimoji="0" lang="en-US" sz="2600" b="0" i="0" u="none" strike="noStrike" kern="1200" cap="none" spc="0" normalizeH="0" baseline="0" noProof="0" dirty="0" err="1" smtClean="0">
                <a:ln>
                  <a:noFill/>
                </a:ln>
                <a:solidFill>
                  <a:schemeClr val="tx1"/>
                </a:solidFill>
                <a:effectLst/>
                <a:uLnTx/>
                <a:uFillTx/>
                <a:latin typeface="+mn-lt"/>
                <a:ea typeface="+mn-ea"/>
                <a:cs typeface="+mn-cs"/>
              </a:rPr>
              <a:t>damask'd</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red and </a:t>
            </a:r>
            <a:r>
              <a:rPr kumimoji="0" lang="en-US" sz="2600" b="0" i="0" u="none" strike="noStrike" kern="1200" cap="none" spc="0" normalizeH="0" baseline="0" noProof="0" dirty="0" smtClean="0">
                <a:ln>
                  <a:noFill/>
                </a:ln>
                <a:solidFill>
                  <a:schemeClr val="accent3">
                    <a:lumMod val="75000"/>
                  </a:schemeClr>
                </a:solidFill>
                <a:effectLst/>
                <a:uLnTx/>
                <a:uFillTx/>
                <a:latin typeface="+mn-lt"/>
                <a:ea typeface="+mn-ea"/>
                <a:cs typeface="+mn-cs"/>
              </a:rPr>
              <a:t>white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None/>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But no such roses see I in her </a:t>
            </a:r>
            <a:r>
              <a:rPr kumimoji="0" lang="en-US" sz="2600" b="0" i="0" u="none" strike="noStrike" kern="1200" cap="none" spc="0" normalizeH="0" baseline="0" noProof="0" dirty="0" smtClean="0">
                <a:ln>
                  <a:noFill/>
                </a:ln>
                <a:solidFill>
                  <a:srgbClr val="00B0F0"/>
                </a:solidFill>
                <a:effectLst/>
                <a:uLnTx/>
                <a:uFillTx/>
                <a:latin typeface="+mn-lt"/>
                <a:ea typeface="+mn-ea"/>
                <a:cs typeface="+mn-cs"/>
              </a:rPr>
              <a:t>cheeks,</a:t>
            </a:r>
          </a:p>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None/>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And in some perfumes is there more </a:t>
            </a:r>
            <a:r>
              <a:rPr kumimoji="0" lang="en-US" sz="2600" b="0" i="0" u="none" strike="noStrike" kern="1200" cap="none" spc="0" normalizeH="0" baseline="0" noProof="0" dirty="0" smtClean="0">
                <a:ln>
                  <a:noFill/>
                </a:ln>
                <a:solidFill>
                  <a:srgbClr val="92D050"/>
                </a:solidFill>
                <a:effectLst/>
                <a:uLnTx/>
                <a:uFillTx/>
                <a:latin typeface="+mn-lt"/>
                <a:ea typeface="+mn-ea"/>
                <a:cs typeface="+mn-cs"/>
              </a:rPr>
              <a:t>delight,</a:t>
            </a:r>
          </a:p>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None/>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43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Cont’d</a:t>
            </a:r>
            <a:endParaRPr kumimoji="0" lang="en-US" sz="43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3" name="Content Placeholder 2"/>
          <p:cNvSpPr>
            <a:spLocks noGrp="1"/>
          </p:cNvSpPr>
          <p:nvPr>
            <p:ph idx="1"/>
          </p:nvPr>
        </p:nvSpPr>
        <p:spPr/>
        <p:txBody>
          <a:bodyPr vert="horz" wrap="square" lIns="91440" tIns="45720" rIns="91440" bIns="45720" numCol="1" anchor="t" anchorCtr="0" compatLnSpc="1">
            <a:normAutofit fontScale="85000" lnSpcReduction="20000"/>
          </a:bodyPr>
          <a:lstStyle/>
          <a:p>
            <a:pPr marL="82550" marR="0" lvl="0" indent="0" algn="l" defTabSz="914400" rtl="0" eaLnBrk="0" fontAlgn="base" latinLnBrk="0" hangingPunct="0">
              <a:lnSpc>
                <a:spcPct val="150000"/>
              </a:lnSpc>
              <a:spcBef>
                <a:spcPts val="600"/>
              </a:spcBef>
              <a:spcAft>
                <a:spcPct val="0"/>
              </a:spcAft>
              <a:buClr>
                <a:schemeClr val="accent1"/>
              </a:buClr>
              <a:buSzPct val="80000"/>
              <a:buFont typeface="Wingdings 2" panose="05020102010507070707" pitchFamily="18" charset="2"/>
              <a:buNone/>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Than in the breath that from my mistress </a:t>
            </a:r>
            <a:r>
              <a:rPr kumimoji="0" lang="en-US" sz="2400" b="0" i="0" u="none" strike="noStrike" kern="1200" cap="none" spc="0" normalizeH="0" baseline="0" noProof="0" dirty="0" smtClean="0">
                <a:ln>
                  <a:noFill/>
                </a:ln>
                <a:solidFill>
                  <a:srgbClr val="00B0F0"/>
                </a:solidFill>
                <a:effectLst/>
                <a:uLnTx/>
                <a:uFillTx/>
                <a:latin typeface="+mn-lt"/>
                <a:ea typeface="+mn-ea"/>
                <a:cs typeface="+mn-cs"/>
              </a:rPr>
              <a:t>reeks</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a:t>
            </a:r>
          </a:p>
          <a:p>
            <a:pPr marL="82550" marR="0" lvl="0" indent="0" algn="l" defTabSz="914400" rtl="0" eaLnBrk="0" fontAlgn="base" latinLnBrk="0" hangingPunct="0">
              <a:lnSpc>
                <a:spcPct val="150000"/>
              </a:lnSpc>
              <a:spcBef>
                <a:spcPts val="600"/>
              </a:spcBef>
              <a:spcAft>
                <a:spcPct val="0"/>
              </a:spcAft>
              <a:buClr>
                <a:schemeClr val="accent1"/>
              </a:buClr>
              <a:buSzPct val="80000"/>
              <a:buFont typeface="Wingdings 2" panose="05020102010507070707" pitchFamily="18" charset="2"/>
              <a:buNone/>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I love to hear her speak, yet well I </a:t>
            </a:r>
            <a:r>
              <a:rPr kumimoji="0" lang="en-US" sz="2400" b="0" i="0" u="none" strike="noStrike" kern="1200" cap="none" spc="0" normalizeH="0" baseline="0" noProof="0" dirty="0" smtClean="0">
                <a:ln>
                  <a:noFill/>
                </a:ln>
                <a:solidFill>
                  <a:schemeClr val="accent2">
                    <a:lumMod val="50000"/>
                  </a:schemeClr>
                </a:solidFill>
                <a:effectLst/>
                <a:uLnTx/>
                <a:uFillTx/>
                <a:latin typeface="+mn-lt"/>
                <a:ea typeface="+mn-ea"/>
                <a:cs typeface="+mn-cs"/>
              </a:rPr>
              <a:t>know</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a:t>
            </a:r>
          </a:p>
          <a:p>
            <a:pPr marL="82550" marR="0" lvl="0" indent="0" algn="l" defTabSz="914400" rtl="0" eaLnBrk="0" fontAlgn="base" latinLnBrk="0" hangingPunct="0">
              <a:lnSpc>
                <a:spcPct val="150000"/>
              </a:lnSpc>
              <a:spcBef>
                <a:spcPts val="600"/>
              </a:spcBef>
              <a:spcAft>
                <a:spcPct val="0"/>
              </a:spcAft>
              <a:buClr>
                <a:schemeClr val="accent1"/>
              </a:buClr>
              <a:buSzPct val="80000"/>
              <a:buFont typeface="Wingdings 2" panose="05020102010507070707" pitchFamily="18" charset="2"/>
              <a:buNone/>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That music hath a far more pleasing </a:t>
            </a:r>
            <a:r>
              <a:rPr kumimoji="0" lang="en-US" sz="2400" b="1" i="0" u="none" strike="noStrike" kern="1200" cap="none" spc="0" normalizeH="0" baseline="0" noProof="0" dirty="0" smtClean="0">
                <a:ln>
                  <a:noFill/>
                </a:ln>
                <a:solidFill>
                  <a:schemeClr val="tx2"/>
                </a:solidFill>
                <a:effectLst/>
                <a:uLnTx/>
                <a:uFillTx/>
                <a:latin typeface="+mn-lt"/>
                <a:ea typeface="+mn-ea"/>
                <a:cs typeface="+mn-cs"/>
              </a:rPr>
              <a:t>sound</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a:t>
            </a:r>
          </a:p>
          <a:p>
            <a:pPr marL="82550" marR="0" lvl="0" indent="0" algn="l" defTabSz="914400" rtl="0" eaLnBrk="0" fontAlgn="base" latinLnBrk="0" hangingPunct="0">
              <a:lnSpc>
                <a:spcPct val="150000"/>
              </a:lnSpc>
              <a:spcBef>
                <a:spcPts val="600"/>
              </a:spcBef>
              <a:spcAft>
                <a:spcPct val="0"/>
              </a:spcAft>
              <a:buClr>
                <a:schemeClr val="accent1"/>
              </a:buClr>
              <a:buSzPct val="80000"/>
              <a:buFont typeface="Wingdings 2" panose="05020102010507070707" pitchFamily="18" charset="2"/>
              <a:buNone/>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I grant I never saw a goddess </a:t>
            </a:r>
            <a:r>
              <a:rPr kumimoji="0" lang="en-US" sz="2400" b="0" i="0" u="none" strike="noStrike" kern="1200" cap="none" spc="0" normalizeH="0" baseline="0" noProof="0" dirty="0" smtClean="0">
                <a:ln>
                  <a:noFill/>
                </a:ln>
                <a:solidFill>
                  <a:schemeClr val="accent2"/>
                </a:solidFill>
                <a:effectLst/>
                <a:uLnTx/>
                <a:uFillTx/>
                <a:latin typeface="+mn-lt"/>
                <a:ea typeface="+mn-ea"/>
                <a:cs typeface="+mn-cs"/>
              </a:rPr>
              <a:t>go</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a:t>
            </a:r>
          </a:p>
          <a:p>
            <a:pPr marL="82550" marR="0" lvl="0" indent="0" algn="l" defTabSz="914400" rtl="0" eaLnBrk="0" fontAlgn="base" latinLnBrk="0" hangingPunct="0">
              <a:lnSpc>
                <a:spcPct val="150000"/>
              </a:lnSpc>
              <a:spcBef>
                <a:spcPts val="600"/>
              </a:spcBef>
              <a:spcAft>
                <a:spcPct val="0"/>
              </a:spcAft>
              <a:buClr>
                <a:schemeClr val="accent1"/>
              </a:buClr>
              <a:buSzPct val="80000"/>
              <a:buFont typeface="Wingdings 2" panose="05020102010507070707" pitchFamily="18" charset="2"/>
              <a:buNone/>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My mistress when she walks treads on the </a:t>
            </a:r>
            <a:r>
              <a:rPr kumimoji="0" lang="en-US" sz="2400" b="1" i="0" u="none" strike="noStrike" kern="1200" cap="none" spc="0" normalizeH="0" baseline="0" noProof="0" dirty="0" smtClean="0">
                <a:ln>
                  <a:noFill/>
                </a:ln>
                <a:solidFill>
                  <a:schemeClr val="tx2"/>
                </a:solidFill>
                <a:effectLst/>
                <a:uLnTx/>
                <a:uFillTx/>
                <a:latin typeface="+mn-lt"/>
                <a:ea typeface="+mn-ea"/>
                <a:cs typeface="+mn-cs"/>
              </a:rPr>
              <a:t>ground</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a:t>
            </a:r>
          </a:p>
          <a:p>
            <a:pPr marL="82550" marR="0" lvl="0" indent="0" algn="l" defTabSz="914400" rtl="0" eaLnBrk="0" fontAlgn="base" latinLnBrk="0" hangingPunct="0">
              <a:lnSpc>
                <a:spcPct val="150000"/>
              </a:lnSpc>
              <a:spcBef>
                <a:spcPts val="600"/>
              </a:spcBef>
              <a:spcAft>
                <a:spcPct val="0"/>
              </a:spcAft>
              <a:buClr>
                <a:schemeClr val="accent1"/>
              </a:buClr>
              <a:buSzPct val="80000"/>
              <a:buFont typeface="Wingdings 2" panose="05020102010507070707" pitchFamily="18" charset="2"/>
              <a:buNone/>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And yet by heaven I think my love as </a:t>
            </a:r>
            <a:r>
              <a:rPr kumimoji="0" lang="en-US" sz="2400" b="0" i="0" u="none" strike="noStrike" kern="1200" cap="none" spc="0" normalizeH="0" baseline="0" noProof="0" dirty="0" smtClean="0">
                <a:ln>
                  <a:noFill/>
                </a:ln>
                <a:solidFill>
                  <a:schemeClr val="accent4">
                    <a:lumMod val="75000"/>
                  </a:schemeClr>
                </a:solidFill>
                <a:effectLst/>
                <a:uLnTx/>
                <a:uFillTx/>
                <a:latin typeface="+mn-lt"/>
                <a:ea typeface="+mn-ea"/>
                <a:cs typeface="+mn-cs"/>
              </a:rPr>
              <a:t>rare</a:t>
            </a:r>
          </a:p>
          <a:p>
            <a:pPr marL="82550" marR="0" lvl="0" indent="0" algn="l" defTabSz="914400" rtl="0" eaLnBrk="0" fontAlgn="base" latinLnBrk="0" hangingPunct="0">
              <a:lnSpc>
                <a:spcPct val="150000"/>
              </a:lnSpc>
              <a:spcBef>
                <a:spcPts val="600"/>
              </a:spcBef>
              <a:spcAft>
                <a:spcPct val="0"/>
              </a:spcAft>
              <a:buClr>
                <a:schemeClr val="accent1"/>
              </a:buClr>
              <a:buSzPct val="80000"/>
              <a:buFont typeface="Wingdings 2" panose="05020102010507070707" pitchFamily="18" charset="2"/>
              <a:buNone/>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As any she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beli'd</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with false </a:t>
            </a:r>
            <a:r>
              <a:rPr kumimoji="0" lang="en-US" sz="2400" b="0" i="0" u="none" strike="noStrike" kern="1200" cap="none" spc="0" normalizeH="0" baseline="0" noProof="0" dirty="0" smtClean="0">
                <a:ln>
                  <a:noFill/>
                </a:ln>
                <a:solidFill>
                  <a:schemeClr val="accent4">
                    <a:lumMod val="75000"/>
                  </a:schemeClr>
                </a:solidFill>
                <a:effectLst/>
                <a:uLnTx/>
                <a:uFillTx/>
                <a:latin typeface="+mn-lt"/>
                <a:ea typeface="+mn-ea"/>
                <a:cs typeface="+mn-cs"/>
              </a:rPr>
              <a:t>compare</a:t>
            </a:r>
            <a:endParaRPr kumimoji="0" lang="en-US" sz="2400" b="0" i="0" u="none" strike="noStrike" kern="1200" cap="none" spc="0" normalizeH="0" baseline="0" noProof="0" dirty="0">
              <a:ln>
                <a:noFill/>
              </a:ln>
              <a:solidFill>
                <a:schemeClr val="accent4">
                  <a:lumMod val="75000"/>
                </a:schemeClr>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3200" b="0" i="0" u="none" strike="noStrike" kern="1200" cap="none" spc="0" normalizeH="0" baseline="0" noProof="0" dirty="0" err="1"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Viranelle</a:t>
            </a:r>
            <a:endParaRPr kumimoji="0" lang="en-US" sz="32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125955" name="Content Placeholder 2"/>
          <p:cNvSpPr>
            <a:spLocks noGrp="1"/>
          </p:cNvSpPr>
          <p:nvPr>
            <p:ph idx="1"/>
          </p:nvPr>
        </p:nvSpPr>
        <p:spPr/>
        <p:txBody>
          <a:bodyPr vert="horz" wrap="square" lIns="91440" tIns="45720" rIns="91440" bIns="45720" numCol="1" anchor="t" anchorCtr="0" compatLnSpc="1">
            <a:normAutofit fontScale="92500"/>
          </a:bodyPr>
          <a:lstStyle/>
          <a:p>
            <a:pPr marL="365125" marR="0" lvl="0" indent="-282575" algn="just" defTabSz="914400" rtl="0" eaLnBrk="0" fontAlgn="base" latinLnBrk="0" hangingPunct="0">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2800" b="1" i="0" u="none" strike="noStrike" kern="1200" cap="none" spc="0" normalizeH="0" baseline="0" noProof="0" dirty="0" smtClean="0">
                <a:ln>
                  <a:noFill/>
                </a:ln>
                <a:solidFill>
                  <a:schemeClr val="tx1"/>
                </a:solidFill>
                <a:effectLst/>
                <a:uLnTx/>
                <a:uFillTx/>
                <a:latin typeface="+mn-lt"/>
                <a:ea typeface="+mn-ea"/>
                <a:cs typeface="+mn-cs"/>
              </a:rPr>
              <a:t>A </a:t>
            </a:r>
            <a:r>
              <a:rPr kumimoji="0" lang="en-US" sz="2800" b="1" i="0" u="none" strike="noStrike" kern="1200" cap="none" spc="0" normalizeH="0" baseline="0" noProof="0" dirty="0" err="1" smtClean="0">
                <a:ln>
                  <a:noFill/>
                </a:ln>
                <a:solidFill>
                  <a:schemeClr val="tx1"/>
                </a:solidFill>
                <a:effectLst/>
                <a:uLnTx/>
                <a:uFillTx/>
                <a:latin typeface="+mn-lt"/>
                <a:ea typeface="+mn-ea"/>
                <a:cs typeface="+mn-cs"/>
              </a:rPr>
              <a:t>Virannelle</a:t>
            </a:r>
            <a:r>
              <a:rPr kumimoji="0" lang="en-US" sz="28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Is a nineteen- line form with a pattern of repeated lines and a specific rhyme scheme.</a:t>
            </a:r>
          </a:p>
          <a:p>
            <a:pPr marL="365125" marR="0" lvl="0" indent="-282575" algn="just" defTabSz="914400" rtl="0" eaLnBrk="0" fontAlgn="base" latinLnBrk="0" hangingPunct="0">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The lines of a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virannelle</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are grouped into five three-line stanzas and one four-line stanza. The lines rhyme </a:t>
            </a:r>
            <a:r>
              <a:rPr kumimoji="0" lang="en-US" sz="2800" b="1" i="0" u="none" strike="noStrike" kern="1200" cap="none" spc="0" normalizeH="0" baseline="0" noProof="0" dirty="0" err="1" smtClean="0">
                <a:ln>
                  <a:noFill/>
                </a:ln>
                <a:solidFill>
                  <a:schemeClr val="accent4">
                    <a:lumMod val="75000"/>
                  </a:schemeClr>
                </a:solidFill>
                <a:effectLst/>
                <a:uLnTx/>
                <a:uFillTx/>
                <a:latin typeface="+mn-lt"/>
                <a:ea typeface="+mn-ea"/>
                <a:cs typeface="+mn-cs"/>
              </a:rPr>
              <a:t>aba</a:t>
            </a:r>
            <a:r>
              <a:rPr kumimoji="0" lang="en-US" sz="2800" b="0" i="0" u="none" strike="noStrike" kern="1200" cap="none" spc="0" normalizeH="0" baseline="0" noProof="0" dirty="0" smtClean="0">
                <a:ln>
                  <a:noFill/>
                </a:ln>
                <a:solidFill>
                  <a:schemeClr val="accent4">
                    <a:lumMod val="75000"/>
                  </a:schemeClr>
                </a:solidFill>
                <a:effectLst/>
                <a:uLnTx/>
                <a:uFillTx/>
                <a:latin typeface="+mn-lt"/>
                <a:ea typeface="+mn-ea"/>
                <a:cs typeface="+mn-cs"/>
              </a:rPr>
              <a:t>, </a:t>
            </a:r>
            <a:r>
              <a:rPr kumimoji="0" lang="en-US" sz="2800" b="1" i="0" u="none" strike="noStrike" kern="1200" cap="none" spc="0" normalizeH="0" baseline="0" noProof="0" dirty="0" err="1" smtClean="0">
                <a:ln>
                  <a:noFill/>
                </a:ln>
                <a:solidFill>
                  <a:schemeClr val="accent4">
                    <a:lumMod val="75000"/>
                  </a:schemeClr>
                </a:solidFill>
                <a:effectLst/>
                <a:uLnTx/>
                <a:uFillTx/>
                <a:latin typeface="+mn-lt"/>
                <a:ea typeface="+mn-ea"/>
                <a:cs typeface="+mn-cs"/>
              </a:rPr>
              <a:t>aba</a:t>
            </a:r>
            <a:r>
              <a:rPr kumimoji="0" lang="en-US" sz="2800" b="0" i="0" u="none" strike="noStrike" kern="1200" cap="none" spc="0" normalizeH="0" baseline="0" noProof="0" dirty="0" smtClean="0">
                <a:ln>
                  <a:noFill/>
                </a:ln>
                <a:solidFill>
                  <a:schemeClr val="accent4">
                    <a:lumMod val="75000"/>
                  </a:schemeClr>
                </a:solidFill>
                <a:effectLst/>
                <a:uLnTx/>
                <a:uFillTx/>
                <a:latin typeface="+mn-lt"/>
                <a:ea typeface="+mn-ea"/>
                <a:cs typeface="+mn-cs"/>
              </a:rPr>
              <a:t>, </a:t>
            </a:r>
            <a:r>
              <a:rPr kumimoji="0" lang="en-US" sz="2800" b="1" i="0" u="none" strike="noStrike" kern="1200" cap="none" spc="0" normalizeH="0" baseline="0" noProof="0" dirty="0" err="1" smtClean="0">
                <a:ln>
                  <a:noFill/>
                </a:ln>
                <a:solidFill>
                  <a:schemeClr val="accent4">
                    <a:lumMod val="75000"/>
                  </a:schemeClr>
                </a:solidFill>
                <a:effectLst/>
                <a:uLnTx/>
                <a:uFillTx/>
                <a:latin typeface="+mn-lt"/>
                <a:ea typeface="+mn-ea"/>
                <a:cs typeface="+mn-cs"/>
              </a:rPr>
              <a:t>aba</a:t>
            </a:r>
            <a:r>
              <a:rPr kumimoji="0" lang="en-US" sz="2800" b="0" i="0" u="none" strike="noStrike" kern="1200" cap="none" spc="0" normalizeH="0" baseline="0" noProof="0" dirty="0" smtClean="0">
                <a:ln>
                  <a:noFill/>
                </a:ln>
                <a:solidFill>
                  <a:schemeClr val="accent4">
                    <a:lumMod val="75000"/>
                  </a:schemeClr>
                </a:solidFill>
                <a:effectLst/>
                <a:uLnTx/>
                <a:uFillTx/>
                <a:latin typeface="+mn-lt"/>
                <a:ea typeface="+mn-ea"/>
                <a:cs typeface="+mn-cs"/>
              </a:rPr>
              <a:t>, </a:t>
            </a:r>
            <a:r>
              <a:rPr kumimoji="0" lang="en-US" sz="2800" b="1" i="0" u="none" strike="noStrike" kern="1200" cap="none" spc="0" normalizeH="0" baseline="0" noProof="0" dirty="0" err="1" smtClean="0">
                <a:ln>
                  <a:noFill/>
                </a:ln>
                <a:solidFill>
                  <a:schemeClr val="accent4">
                    <a:lumMod val="75000"/>
                  </a:schemeClr>
                </a:solidFill>
                <a:effectLst/>
                <a:uLnTx/>
                <a:uFillTx/>
                <a:latin typeface="+mn-lt"/>
                <a:ea typeface="+mn-ea"/>
                <a:cs typeface="+mn-cs"/>
              </a:rPr>
              <a:t>aba</a:t>
            </a:r>
            <a:r>
              <a:rPr kumimoji="0" lang="en-US" sz="2800" b="0" i="0" u="none" strike="noStrike" kern="1200" cap="none" spc="0" normalizeH="0" baseline="0" noProof="0" dirty="0" smtClean="0">
                <a:ln>
                  <a:noFill/>
                </a:ln>
                <a:solidFill>
                  <a:schemeClr val="accent4">
                    <a:lumMod val="75000"/>
                  </a:schemeClr>
                </a:solidFill>
                <a:effectLst/>
                <a:uLnTx/>
                <a:uFillTx/>
                <a:latin typeface="+mn-lt"/>
                <a:ea typeface="+mn-ea"/>
                <a:cs typeface="+mn-cs"/>
              </a:rPr>
              <a:t>, </a:t>
            </a:r>
            <a:r>
              <a:rPr kumimoji="0" lang="en-US" sz="2800" b="1" i="0" u="none" strike="noStrike" kern="1200" cap="none" spc="0" normalizeH="0" baseline="0" noProof="0" dirty="0" err="1" smtClean="0">
                <a:ln>
                  <a:noFill/>
                </a:ln>
                <a:solidFill>
                  <a:schemeClr val="accent4">
                    <a:lumMod val="75000"/>
                  </a:schemeClr>
                </a:solidFill>
                <a:effectLst/>
                <a:uLnTx/>
                <a:uFillTx/>
                <a:latin typeface="+mn-lt"/>
                <a:ea typeface="+mn-ea"/>
                <a:cs typeface="+mn-cs"/>
              </a:rPr>
              <a:t>aba</a:t>
            </a:r>
            <a:r>
              <a:rPr kumimoji="0" lang="en-US" sz="2800" b="0" i="0" u="none" strike="noStrike" kern="1200" cap="none" spc="0" normalizeH="0" baseline="0" noProof="0" dirty="0" smtClean="0">
                <a:ln>
                  <a:noFill/>
                </a:ln>
                <a:solidFill>
                  <a:schemeClr val="accent4">
                    <a:lumMod val="75000"/>
                  </a:schemeClr>
                </a:solidFill>
                <a:effectLst/>
                <a:uLnTx/>
                <a:uFillTx/>
                <a:latin typeface="+mn-lt"/>
                <a:ea typeface="+mn-ea"/>
                <a:cs typeface="+mn-cs"/>
              </a:rPr>
              <a:t>,  </a:t>
            </a:r>
            <a:r>
              <a:rPr kumimoji="0" lang="en-US" sz="2800" b="1" i="0" u="none" strike="noStrike" kern="1200" cap="none" spc="0" normalizeH="0" baseline="0" noProof="0" dirty="0" err="1" smtClean="0">
                <a:ln>
                  <a:noFill/>
                </a:ln>
                <a:solidFill>
                  <a:schemeClr val="accent4">
                    <a:lumMod val="75000"/>
                  </a:schemeClr>
                </a:solidFill>
                <a:effectLst/>
                <a:uLnTx/>
                <a:uFillTx/>
                <a:latin typeface="+mn-lt"/>
                <a:ea typeface="+mn-ea"/>
                <a:cs typeface="+mn-cs"/>
              </a:rPr>
              <a:t>abaa</a:t>
            </a:r>
            <a:r>
              <a:rPr kumimoji="0" lang="en-US" sz="2800" b="1" i="0" u="none" strike="noStrike" kern="1200" cap="none" spc="0" normalizeH="0" baseline="0" noProof="0" dirty="0" smtClean="0">
                <a:ln>
                  <a:noFill/>
                </a:ln>
                <a:solidFill>
                  <a:schemeClr val="accent4">
                    <a:lumMod val="75000"/>
                  </a:schemeClr>
                </a:solidFill>
                <a:effectLst/>
                <a:uLnTx/>
                <a:uFillTx/>
                <a:latin typeface="+mn-lt"/>
                <a:ea typeface="+mn-ea"/>
                <a:cs typeface="+mn-cs"/>
              </a:rPr>
              <a:t>. </a:t>
            </a:r>
            <a:endParaRPr kumimoji="0" lang="en-US" sz="2800" b="0" i="0" u="none" strike="noStrike" kern="1200" cap="none" spc="0" normalizeH="0" baseline="0" noProof="0" dirty="0" smtClean="0">
              <a:ln>
                <a:noFill/>
              </a:ln>
              <a:solidFill>
                <a:schemeClr val="accent4">
                  <a:lumMod val="75000"/>
                </a:schemeClr>
              </a:solidFill>
              <a:effectLst/>
              <a:uLnTx/>
              <a:uFillTx/>
              <a:latin typeface="+mn-lt"/>
              <a:ea typeface="+mn-ea"/>
              <a:cs typeface="+mn-cs"/>
            </a:endParaRPr>
          </a:p>
          <a:p>
            <a:pPr marL="365125" marR="0" lvl="0" indent="-282575" algn="just" defTabSz="914400" rtl="0" eaLnBrk="0" fontAlgn="base" latinLnBrk="0" hangingPunct="0">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Line</a:t>
            </a:r>
            <a:r>
              <a:rPr kumimoji="0" lang="en-US" sz="2800" b="1" i="0" u="none" strike="noStrike" kern="1200" cap="none" spc="0" normalizeH="0" baseline="0" noProof="0" dirty="0" smtClean="0">
                <a:ln>
                  <a:noFill/>
                </a:ln>
                <a:solidFill>
                  <a:schemeClr val="tx1"/>
                </a:solidFill>
                <a:effectLst/>
                <a:uLnTx/>
                <a:uFillTx/>
                <a:latin typeface="+mn-lt"/>
                <a:ea typeface="+mn-ea"/>
                <a:cs typeface="+mn-cs"/>
              </a:rPr>
              <a:t> 1 </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is repeated in lines</a:t>
            </a:r>
            <a:r>
              <a:rPr kumimoji="0" lang="en-US" sz="2800" b="1" i="0" u="none" strike="noStrike" kern="1200" cap="none" spc="0" normalizeH="0" baseline="0" noProof="0" dirty="0" smtClean="0">
                <a:ln>
                  <a:noFill/>
                </a:ln>
                <a:solidFill>
                  <a:schemeClr val="tx1"/>
                </a:solidFill>
                <a:effectLst/>
                <a:uLnTx/>
                <a:uFillTx/>
                <a:latin typeface="+mn-lt"/>
                <a:ea typeface="+mn-ea"/>
                <a:cs typeface="+mn-cs"/>
              </a:rPr>
              <a:t> 6 </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and</a:t>
            </a:r>
            <a:r>
              <a:rPr kumimoji="0" lang="en-US" sz="2800" b="1" i="0" u="none" strike="noStrike" kern="1200" cap="none" spc="0" normalizeH="0" baseline="0" noProof="0" dirty="0" smtClean="0">
                <a:ln>
                  <a:noFill/>
                </a:ln>
                <a:solidFill>
                  <a:schemeClr val="tx1"/>
                </a:solidFill>
                <a:effectLst/>
                <a:uLnTx/>
                <a:uFillTx/>
                <a:latin typeface="+mn-lt"/>
                <a:ea typeface="+mn-ea"/>
                <a:cs typeface="+mn-cs"/>
              </a:rPr>
              <a:t> 12 </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and</a:t>
            </a:r>
            <a:r>
              <a:rPr kumimoji="0" lang="en-US" sz="2800" b="1" i="0" u="none" strike="noStrike" kern="1200" cap="none" spc="0" normalizeH="0" baseline="0" noProof="0" dirty="0" smtClean="0">
                <a:ln>
                  <a:noFill/>
                </a:ln>
                <a:solidFill>
                  <a:schemeClr val="tx1"/>
                </a:solidFill>
                <a:effectLst/>
                <a:uLnTx/>
                <a:uFillTx/>
                <a:latin typeface="+mn-lt"/>
                <a:ea typeface="+mn-ea"/>
                <a:cs typeface="+mn-cs"/>
              </a:rPr>
              <a:t> 18. </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Line</a:t>
            </a:r>
            <a:r>
              <a:rPr kumimoji="0" lang="en-US" sz="2800" b="1" i="0" u="none" strike="noStrike" kern="1200" cap="none" spc="0" normalizeH="0" baseline="0" noProof="0" dirty="0" smtClean="0">
                <a:ln>
                  <a:noFill/>
                </a:ln>
                <a:solidFill>
                  <a:schemeClr val="tx1"/>
                </a:solidFill>
                <a:effectLst/>
                <a:uLnTx/>
                <a:uFillTx/>
                <a:latin typeface="+mn-lt"/>
                <a:ea typeface="+mn-ea"/>
                <a:cs typeface="+mn-cs"/>
              </a:rPr>
              <a:t> 3 </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is</a:t>
            </a:r>
            <a:r>
              <a:rPr kumimoji="0" lang="en-US" sz="28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repeated</a:t>
            </a:r>
            <a:r>
              <a:rPr kumimoji="0" lang="en-US" sz="28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in</a:t>
            </a:r>
            <a:r>
              <a:rPr kumimoji="0" lang="en-US" sz="28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lines</a:t>
            </a:r>
            <a:r>
              <a:rPr kumimoji="0" lang="en-US" sz="2800" b="1" i="0" u="none" strike="noStrike" kern="1200" cap="none" spc="0" normalizeH="0" baseline="0" noProof="0" dirty="0" smtClean="0">
                <a:ln>
                  <a:noFill/>
                </a:ln>
                <a:solidFill>
                  <a:schemeClr val="tx1"/>
                </a:solidFill>
                <a:effectLst/>
                <a:uLnTx/>
                <a:uFillTx/>
                <a:latin typeface="+mn-lt"/>
                <a:ea typeface="+mn-ea"/>
                <a:cs typeface="+mn-cs"/>
              </a:rPr>
              <a:t> 9, 15 </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and </a:t>
            </a:r>
            <a:r>
              <a:rPr kumimoji="0" lang="en-US" sz="2800" b="1" i="0" u="none" strike="noStrike" kern="1200" cap="none" spc="0" normalizeH="0" baseline="0" noProof="0" dirty="0" smtClean="0">
                <a:ln>
                  <a:noFill/>
                </a:ln>
                <a:solidFill>
                  <a:schemeClr val="tx1"/>
                </a:solidFill>
                <a:effectLst/>
                <a:uLnTx/>
                <a:uFillTx/>
                <a:latin typeface="+mn-lt"/>
                <a:ea typeface="+mn-ea"/>
                <a:cs typeface="+mn-cs"/>
              </a:rPr>
              <a:t>19. </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32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Cont’d</a:t>
            </a:r>
            <a:endParaRPr kumimoji="0" lang="en-US" sz="3200" b="0" i="0" u="none"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
        <p:nvSpPr>
          <p:cNvPr id="3" name="Content Placeholder 2"/>
          <p:cNvSpPr>
            <a:spLocks noGrp="1"/>
          </p:cNvSpPr>
          <p:nvPr>
            <p:ph idx="1"/>
          </p:nvPr>
        </p:nvSpPr>
        <p:spPr>
          <a:solidFill>
            <a:schemeClr val="accent3">
              <a:lumMod val="20000"/>
              <a:lumOff val="80000"/>
            </a:schemeClr>
          </a:solidFill>
        </p:spPr>
        <p:txBody>
          <a:bodyPr vert="horz" wrap="square" lIns="91440" tIns="45720" rIns="91440" bIns="45720" numCol="1" anchor="t" anchorCtr="0" compatLnSpc="1">
            <a:normAutofit fontScale="62500" lnSpcReduction="20000"/>
          </a:bodyPr>
          <a:lstStyle/>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Wingdings 2" panose="05020102010507070707"/>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Poetry uses forms and conventions to suggest differential interpretation to words, or to evoke emotive responses. </a:t>
            </a:r>
          </a:p>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Wingdings 2" panose="05020102010507070707"/>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Devices such as assonance, alliteration, onomatopoeia and rhythm are sometimes used to achieve musical or incantatory effects. </a:t>
            </a:r>
          </a:p>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Wingdings 2" panose="05020102010507070707"/>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The use of ambiguity, symbolism, irony and other stylistic elements of poetic diction often leaves a poem open to multiple interpretations. Similarly figures of speech such as metaphor, simile and metonymy create a resonance between otherwise disparate images—a layering of meanings, forming connections previously not perceived. </a:t>
            </a:r>
          </a:p>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Wingdings 2" panose="05020102010507070707"/>
              <a:buChar char=""/>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32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Rhyme in poetry</a:t>
            </a:r>
            <a:endParaRPr kumimoji="0" lang="en-US" sz="32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3" name="Content Placeholder 2"/>
          <p:cNvSpPr>
            <a:spLocks noGrp="1"/>
          </p:cNvSpPr>
          <p:nvPr>
            <p:ph idx="1"/>
          </p:nvPr>
        </p:nvSpPr>
        <p:spPr/>
        <p:txBody>
          <a:bodyPr vert="horz" wrap="square" lIns="91440" tIns="45720" rIns="91440" bIns="45720" numCol="1" anchor="t" anchorCtr="0" compatLnSpc="1">
            <a:normAutofit fontScale="92500" lnSpcReduction="20000"/>
          </a:bodyPr>
          <a:lstStyle/>
          <a:p>
            <a:pPr marL="365125" marR="0" lvl="0" indent="-282575" algn="l" defTabSz="914400" rtl="0" eaLnBrk="0" fontAlgn="base" latinLnBrk="0" hangingPunct="0">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Rhyme is the repetition of sounds at the end of words. Rhymes vary. We can have for example: End  rhyme: Occurs when rhyming words appear at the end of lines .</a:t>
            </a:r>
          </a:p>
          <a:p>
            <a:pPr marL="365125" marR="0" lvl="0" indent="-282575" algn="l" defTabSz="914400" rtl="0" eaLnBrk="0" fontAlgn="base" latinLnBrk="0" hangingPunct="0">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Ex: f</a:t>
            </a:r>
            <a:r>
              <a:rPr kumimoji="0" lang="en-US" sz="3200" b="0" i="0" u="none" strike="noStrike" kern="1200" cap="none" spc="0" normalizeH="0" baseline="0" noProof="0" dirty="0" smtClean="0">
                <a:ln>
                  <a:noFill/>
                </a:ln>
                <a:solidFill>
                  <a:schemeClr val="accent2">
                    <a:lumMod val="75000"/>
                  </a:schemeClr>
                </a:solidFill>
                <a:effectLst/>
                <a:uLnTx/>
                <a:uFillTx/>
                <a:latin typeface="+mn-lt"/>
                <a:ea typeface="+mn-ea"/>
                <a:cs typeface="+mn-cs"/>
              </a:rPr>
              <a:t>ine       </a:t>
            </a:r>
          </a:p>
          <a:p>
            <a:pPr marL="365125" marR="0" lvl="0" indent="-282575" algn="l" defTabSz="914400" rtl="0" eaLnBrk="0" fontAlgn="base" latinLnBrk="0" hangingPunct="0">
              <a:lnSpc>
                <a:spcPct val="100000"/>
              </a:lnSpc>
              <a:spcBef>
                <a:spcPts val="600"/>
              </a:spcBef>
              <a:spcAft>
                <a:spcPct val="0"/>
              </a:spcAft>
              <a:buClr>
                <a:schemeClr val="accent1"/>
              </a:buClr>
              <a:buSzPct val="80000"/>
              <a:buFont typeface="Wingdings 2" panose="05020102010507070707" pitchFamily="18" charset="2"/>
              <a:buNone/>
              <a:defRPr/>
            </a:pPr>
            <a:r>
              <a:rPr kumimoji="0" lang="en-US" sz="3200" b="0" i="0" u="none" strike="noStrike" kern="1200" cap="none" spc="0" normalizeH="0" baseline="0" noProof="0" dirty="0" smtClean="0">
                <a:ln>
                  <a:noFill/>
                </a:ln>
                <a:solidFill>
                  <a:schemeClr val="accent2">
                    <a:lumMod val="75000"/>
                  </a:schemeClr>
                </a:solidFill>
                <a:effectLst/>
                <a:uLnTx/>
                <a:uFillTx/>
                <a:latin typeface="+mn-lt"/>
                <a:ea typeface="+mn-ea"/>
                <a:cs typeface="+mn-cs"/>
              </a:rPr>
              <a:t>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l</a:t>
            </a:r>
            <a:r>
              <a:rPr kumimoji="0" lang="en-US" sz="3200" b="0" i="0" u="none" strike="noStrike" kern="1200" cap="none" spc="0" normalizeH="0" baseline="0" noProof="0" dirty="0" smtClean="0">
                <a:ln>
                  <a:noFill/>
                </a:ln>
                <a:solidFill>
                  <a:schemeClr val="accent2">
                    <a:lumMod val="75000"/>
                  </a:schemeClr>
                </a:solidFill>
                <a:effectLst/>
                <a:uLnTx/>
                <a:uFillTx/>
                <a:latin typeface="+mn-lt"/>
                <a:ea typeface="+mn-ea"/>
                <a:cs typeface="+mn-cs"/>
              </a:rPr>
              <a:t>ine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End rhyme </a:t>
            </a:r>
          </a:p>
          <a:p>
            <a:pPr marL="365125" marR="0" lvl="0" indent="-282575" algn="l" defTabSz="914400" rtl="0" eaLnBrk="0" fontAlgn="base" latinLnBrk="0" hangingPunct="0">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Note: End rhyme may be either exact rhyme or approximate rhyme.</a:t>
            </a:r>
          </a:p>
          <a:p>
            <a:pPr marL="365125" marR="0" lvl="0" indent="-282575" algn="l" defTabSz="914400" rtl="0" eaLnBrk="0" fontAlgn="base" latinLnBrk="0" hangingPunct="0">
              <a:lnSpc>
                <a:spcPct val="100000"/>
              </a:lnSpc>
              <a:spcBef>
                <a:spcPts val="600"/>
              </a:spcBef>
              <a:spcAft>
                <a:spcPct val="0"/>
              </a:spcAft>
              <a:buClr>
                <a:schemeClr val="accent1"/>
              </a:buClr>
              <a:buSzPct val="80000"/>
              <a:buFont typeface="Wingdings 2" panose="05020102010507070707" pitchFamily="18" charset="2"/>
              <a:buChar char=""/>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Right Brace 3"/>
          <p:cNvSpPr/>
          <p:nvPr/>
        </p:nvSpPr>
        <p:spPr>
          <a:xfrm>
            <a:off x="3124200" y="3810000"/>
            <a:ext cx="381000" cy="685800"/>
          </a:xfrm>
          <a:prstGeom prst="rightBrace">
            <a:avLst/>
          </a:prstGeom>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32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Rhyme scheme</a:t>
            </a:r>
            <a:endParaRPr kumimoji="0" lang="en-US" sz="32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153603" name="Content Placeholder 2"/>
          <p:cNvSpPr>
            <a:spLocks noGrp="1"/>
          </p:cNvSpPr>
          <p:nvPr>
            <p:ph idx="1"/>
          </p:nvPr>
        </p:nvSpPr>
        <p:spPr/>
        <p:txBody>
          <a:bodyPr vert="horz" wrap="square" lIns="91440" tIns="45720" rIns="91440" bIns="45720" anchor="t" anchorCtr="0"/>
          <a:lstStyle/>
          <a:p>
            <a:pPr algn="just"/>
            <a:r>
              <a:rPr lang="en-US" altLang="en-US" dirty="0">
                <a:solidFill>
                  <a:srgbClr val="FF0000"/>
                </a:solidFill>
              </a:rPr>
              <a:t>Rhyme scheme </a:t>
            </a:r>
            <a:r>
              <a:rPr lang="en-US" altLang="en-US" dirty="0"/>
              <a:t>is the regular pattern of rhyming words in a poem or a stanza. To indicate a rhyme scheme, assign each final sound in the poem/stanza a different letter of the alphabet, from </a:t>
            </a:r>
            <a:r>
              <a:rPr lang="en-US" altLang="en-US" i="1" dirty="0"/>
              <a:t>a</a:t>
            </a:r>
            <a:r>
              <a:rPr lang="en-US" altLang="en-US" dirty="0"/>
              <a:t> onward (ABBA BCCB, for example)</a:t>
            </a:r>
          </a:p>
          <a:p>
            <a:pPr algn="just"/>
            <a:r>
              <a:rPr lang="en-US" altLang="en-US" dirty="0"/>
              <a:t>The following lines from Charlotte Brontë’s “On the death of Anne Brontë has been marked”:</a:t>
            </a:r>
          </a:p>
          <a:p>
            <a:endParaRPr lang="en-US" alt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32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Example of rhyme scheme</a:t>
            </a:r>
            <a:endParaRPr kumimoji="0" lang="en-US" sz="32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154627" name="Content Placeholder 2"/>
          <p:cNvSpPr>
            <a:spLocks noGrp="1"/>
          </p:cNvSpPr>
          <p:nvPr>
            <p:ph idx="1"/>
          </p:nvPr>
        </p:nvSpPr>
        <p:spPr/>
        <p:txBody>
          <a:bodyPr vert="horz" wrap="square" lIns="91440" tIns="45720" rIns="91440" bIns="45720" anchor="t" anchorCtr="0"/>
          <a:lstStyle/>
          <a:p>
            <a:r>
              <a:rPr lang="en-US" altLang="en-US" dirty="0"/>
              <a:t>There is little joy for me         </a:t>
            </a:r>
            <a:r>
              <a:rPr lang="en-US" altLang="en-US" b="1" dirty="0"/>
              <a:t>a</a:t>
            </a:r>
            <a:r>
              <a:rPr lang="en-US" altLang="en-US" dirty="0"/>
              <a:t> </a:t>
            </a:r>
          </a:p>
          <a:p>
            <a:r>
              <a:rPr lang="en-US" altLang="en-US" dirty="0"/>
              <a:t>And little terror in the grave    </a:t>
            </a:r>
            <a:r>
              <a:rPr lang="en-US" altLang="en-US" b="1" dirty="0"/>
              <a:t>b</a:t>
            </a:r>
            <a:r>
              <a:rPr lang="en-US" altLang="en-US" dirty="0"/>
              <a:t>             </a:t>
            </a:r>
          </a:p>
          <a:p>
            <a:r>
              <a:rPr lang="en-US" altLang="en-US" dirty="0"/>
              <a:t>I’ve lived the parting hour to see   </a:t>
            </a:r>
            <a:r>
              <a:rPr lang="en-US" altLang="en-US" b="1" dirty="0"/>
              <a:t>a</a:t>
            </a:r>
            <a:r>
              <a:rPr lang="en-US" altLang="en-US" dirty="0"/>
              <a:t> </a:t>
            </a:r>
          </a:p>
          <a:p>
            <a:r>
              <a:rPr lang="en-US" altLang="en-US" dirty="0"/>
              <a:t>Of one I would have died to save    </a:t>
            </a:r>
            <a:r>
              <a:rPr lang="en-US" altLang="en-US" b="1" dirty="0"/>
              <a:t>b</a:t>
            </a:r>
            <a:r>
              <a:rPr lang="en-US" altLang="en-US" dirty="0"/>
              <a:t>            </a:t>
            </a:r>
          </a:p>
          <a:p>
            <a:endParaRPr lang="en-US" altLang="en-US" dirty="0"/>
          </a:p>
          <a:p>
            <a:r>
              <a:rPr lang="en-US" altLang="en-US" dirty="0"/>
              <a:t>              The rhyme scheme for this poem is </a:t>
            </a:r>
            <a:r>
              <a:rPr lang="en-US" altLang="en-US" b="1" dirty="0"/>
              <a:t>abab</a:t>
            </a:r>
            <a:r>
              <a:rPr lang="en-US" altLang="en-US" dirty="0"/>
              <a:t> </a:t>
            </a:r>
          </a:p>
          <a:p>
            <a:endParaRPr lang="en-US" altLang="en-US" dirty="0"/>
          </a:p>
        </p:txBody>
      </p:sp>
      <p:sp>
        <p:nvSpPr>
          <p:cNvPr id="4" name="Right Arrow 3"/>
          <p:cNvSpPr/>
          <p:nvPr/>
        </p:nvSpPr>
        <p:spPr>
          <a:xfrm>
            <a:off x="2057400" y="4495800"/>
            <a:ext cx="9779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43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Types of rhyme</a:t>
            </a:r>
            <a:endParaRPr kumimoji="0" lang="en-US" sz="43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3" name="Content Placeholder 2"/>
          <p:cNvSpPr>
            <a:spLocks noGrp="1"/>
          </p:cNvSpPr>
          <p:nvPr>
            <p:ph idx="1"/>
          </p:nvPr>
        </p:nvSpPr>
        <p:spPr/>
        <p:txBody>
          <a:bodyPr vert="horz" wrap="square" lIns="91440" tIns="45720" rIns="91440" bIns="45720" numCol="1" anchor="t" anchorCtr="0" compatLnSpc="1">
            <a:normAutofit fontScale="77500" lnSpcReduction="20000"/>
          </a:bodyPr>
          <a:lstStyle/>
          <a:p>
            <a:pPr marL="365125" marR="0" lvl="0" indent="-282575" algn="just" defTabSz="914400" rtl="0" eaLnBrk="0" fontAlgn="base" latinLnBrk="0" hangingPunct="0">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2800" b="1" i="0" u="none" strike="noStrike" kern="1200" cap="none" spc="0" normalizeH="0" baseline="0" noProof="0" dirty="0" smtClean="0">
                <a:ln>
                  <a:noFill/>
                </a:ln>
                <a:solidFill>
                  <a:srgbClr val="FF9966"/>
                </a:solidFill>
                <a:effectLst/>
                <a:uLnTx/>
                <a:uFillTx/>
                <a:latin typeface="+mn-lt"/>
                <a:ea typeface="+mn-ea"/>
                <a:cs typeface="+mn-cs"/>
              </a:rPr>
              <a:t>Rhyme</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Refers to the repetition of syllables, typically at the end of a verse line. </a:t>
            </a:r>
          </a:p>
          <a:p>
            <a:pPr marL="365125" marR="0" lvl="0" indent="-282575" algn="just" defTabSz="914400" rtl="0" eaLnBrk="0" fontAlgn="base" latinLnBrk="0" hangingPunct="0">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Rhymed words conventionally share all sounds following the word’s last stressed syllable. </a:t>
            </a:r>
          </a:p>
          <a:p>
            <a:pPr marL="365125" marR="0" lvl="0" indent="-282575" algn="just" defTabSz="914400" rtl="0" eaLnBrk="0" fontAlgn="base" latinLnBrk="0" hangingPunct="0">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Thus “ten</a:t>
            </a:r>
            <a:r>
              <a:rPr kumimoji="0" lang="en-US" sz="2800" b="0" i="0" u="none" strike="noStrike" kern="1200" cap="none" spc="0" normalizeH="0" baseline="0" noProof="0" dirty="0" smtClean="0">
                <a:ln>
                  <a:noFill/>
                </a:ln>
                <a:solidFill>
                  <a:srgbClr val="FF9966"/>
                </a:solidFill>
                <a:effectLst/>
                <a:uLnTx/>
                <a:uFillTx/>
                <a:latin typeface="+mn-lt"/>
                <a:ea typeface="+mn-ea"/>
                <a:cs typeface="+mn-cs"/>
              </a:rPr>
              <a:t>acity</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and “mend</a:t>
            </a:r>
            <a:r>
              <a:rPr kumimoji="0" lang="en-US" sz="2800" b="0" i="0" u="none" strike="noStrike" kern="1200" cap="none" spc="0" normalizeH="0" baseline="0" noProof="0" dirty="0" smtClean="0">
                <a:ln>
                  <a:noFill/>
                </a:ln>
                <a:solidFill>
                  <a:srgbClr val="FF9966"/>
                </a:solidFill>
                <a:effectLst/>
                <a:uLnTx/>
                <a:uFillTx/>
                <a:latin typeface="+mn-lt"/>
                <a:ea typeface="+mn-ea"/>
                <a:cs typeface="+mn-cs"/>
              </a:rPr>
              <a:t>acity</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rhyme, but not “jaundice” and “John does,” or “tomboy” and “calm bay.”</a:t>
            </a:r>
          </a:p>
          <a:p>
            <a:pPr marL="365125" marR="0" lvl="0" indent="-282575" algn="just" defTabSz="914400" rtl="0" eaLnBrk="0" fontAlgn="base" latinLnBrk="0" hangingPunct="0">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Rhymes are classified by </a:t>
            </a:r>
            <a:r>
              <a:rPr kumimoji="0" lang="en-US" sz="2800" b="0" i="0" u="none" strike="noStrike" kern="1200" cap="none" spc="0" normalizeH="0" baseline="0" noProof="0" dirty="0" smtClean="0">
                <a:ln>
                  <a:noFill/>
                </a:ln>
                <a:solidFill>
                  <a:srgbClr val="FF9966"/>
                </a:solidFill>
                <a:effectLst/>
                <a:uLnTx/>
                <a:uFillTx/>
                <a:latin typeface="+mn-lt"/>
                <a:ea typeface="+mn-ea"/>
                <a:cs typeface="+mn-cs"/>
              </a:rPr>
              <a:t>the degree of similarity </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between sounds within words, and by their </a:t>
            </a:r>
            <a:r>
              <a:rPr kumimoji="0" lang="en-US" sz="2800" b="0" i="0" u="none" strike="noStrike" kern="1200" cap="none" spc="0" normalizeH="0" baseline="0" noProof="0" dirty="0" smtClean="0">
                <a:ln>
                  <a:noFill/>
                </a:ln>
                <a:solidFill>
                  <a:schemeClr val="accent3">
                    <a:lumMod val="50000"/>
                  </a:schemeClr>
                </a:solidFill>
                <a:effectLst/>
                <a:uLnTx/>
                <a:uFillTx/>
                <a:latin typeface="+mn-lt"/>
                <a:ea typeface="+mn-ea"/>
                <a:cs typeface="+mn-cs"/>
              </a:rPr>
              <a:t>placement within the lines or stanzas.</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r>
            <a:br>
              <a:rPr kumimoji="0" lang="en-US" sz="2800" b="0" i="0" u="none" strike="noStrike" kern="1200" cap="none" spc="0" normalizeH="0" baseline="0" noProof="0" dirty="0" smtClean="0">
                <a:ln>
                  <a:noFill/>
                </a:ln>
                <a:solidFill>
                  <a:schemeClr val="tx1"/>
                </a:solidFill>
                <a:effectLst/>
                <a:uLnTx/>
                <a:uFillTx/>
                <a:latin typeface="+mn-lt"/>
                <a:ea typeface="+mn-ea"/>
                <a:cs typeface="+mn-cs"/>
              </a:rPr>
            </a:b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43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Types of rhymes</a:t>
            </a:r>
            <a:endParaRPr kumimoji="0" lang="en-US" sz="43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156675" name="Content Placeholder 2"/>
          <p:cNvSpPr>
            <a:spLocks noGrp="1"/>
          </p:cNvSpPr>
          <p:nvPr>
            <p:ph idx="1"/>
          </p:nvPr>
        </p:nvSpPr>
        <p:spPr/>
        <p:txBody>
          <a:bodyPr vert="horz" wrap="square" lIns="91440" tIns="45720" rIns="91440" bIns="45720" anchor="t" anchorCtr="0"/>
          <a:lstStyle/>
          <a:p>
            <a:r>
              <a:rPr lang="en-US" altLang="en-US" b="1" dirty="0"/>
              <a:t>End Rhymes</a:t>
            </a:r>
            <a:r>
              <a:rPr lang="en-US" altLang="en-US" dirty="0"/>
              <a:t>: Rhyming of the final words of lines in a poem. </a:t>
            </a:r>
          </a:p>
          <a:p>
            <a:r>
              <a:rPr lang="en-US" altLang="en-US" i="1" dirty="0"/>
              <a:t>T</a:t>
            </a:r>
            <a:r>
              <a:rPr lang="en-US" altLang="en-US" dirty="0"/>
              <a:t>he most common type, is the rhyming of the final syllables of a line. See “Midstairs” by Virginia Hamilton Adair:</a:t>
            </a:r>
            <a:br>
              <a:rPr lang="en-US" altLang="en-US" dirty="0"/>
            </a:br>
            <a:r>
              <a:rPr lang="en-US" altLang="en-US" dirty="0"/>
              <a:t> </a:t>
            </a:r>
          </a:p>
          <a:p>
            <a:pPr>
              <a:buNone/>
            </a:pPr>
            <a:endParaRPr lang="en-US" alt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fontScale="90000"/>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en-US" sz="4300" b="1"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Rich 30 </a:t>
            </a:r>
            <a:r>
              <a:rPr kumimoji="0" lang="en-US" altLang="en-US" sz="4300" b="1" i="1"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End Rhymes</a:t>
            </a:r>
            <a:r>
              <a:rPr kumimoji="0" lang="en-US" altLang="en-US" sz="4300" b="1"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
            </a:r>
            <a:br>
              <a:rPr kumimoji="0" lang="en-US" altLang="en-US" sz="4300" b="1"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br>
            <a:endParaRPr kumimoji="0" lang="en-US" sz="43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157699" name="Content Placeholder 2"/>
          <p:cNvSpPr>
            <a:spLocks noGrp="1"/>
          </p:cNvSpPr>
          <p:nvPr>
            <p:ph idx="1"/>
          </p:nvPr>
        </p:nvSpPr>
        <p:spPr>
          <a:xfrm>
            <a:off x="1435100" y="1106805"/>
            <a:ext cx="7499350" cy="5141595"/>
          </a:xfrm>
        </p:spPr>
        <p:txBody>
          <a:bodyPr vert="horz" wrap="square" lIns="91440" tIns="45720" rIns="91440" bIns="45720" anchor="t" anchorCtr="0"/>
          <a:lstStyle/>
          <a:p>
            <a:r>
              <a:rPr lang="en-US" altLang="en-US" b="1" dirty="0"/>
              <a:t>One-syllable rhymes</a:t>
            </a:r>
          </a:p>
          <a:p>
            <a:r>
              <a:rPr lang="en-US" altLang="en-US" dirty="0"/>
              <a:t>bitch ditch fitch flitch glitch hitch itch kitsch niche pitch rich snitch stitch switch twitch which witch  </a:t>
            </a:r>
          </a:p>
          <a:p>
            <a:r>
              <a:rPr lang="en-US" altLang="en-US" dirty="0"/>
              <a:t> </a:t>
            </a:r>
            <a:r>
              <a:rPr lang="en-US" altLang="en-US" b="1" dirty="0"/>
              <a:t>Two-syllable rhymes</a:t>
            </a:r>
          </a:p>
          <a:p>
            <a:r>
              <a:rPr lang="en-US" altLang="en-US" dirty="0"/>
              <a:t>backstitch bewitch cross-stitch enrich  Goodrich hemstitch ostrich sandwich spinach topstitch unhitch unstitch       </a:t>
            </a:r>
            <a:r>
              <a:rPr lang="en-US" altLang="en-US" b="1" dirty="0"/>
              <a:t>Three-syllable rhymes             </a:t>
            </a:r>
            <a:r>
              <a:rPr lang="en-US" altLang="en-US" dirty="0"/>
              <a:t>hemistich</a:t>
            </a:r>
          </a:p>
          <a:p>
            <a:endParaRPr lang="en-US" alt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fontScale="90000"/>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4300" b="1"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Rich 30 </a:t>
            </a:r>
            <a:r>
              <a:rPr kumimoji="0" lang="en-US" sz="4300" b="1" i="1"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End Rhymes</a:t>
            </a:r>
            <a:r>
              <a:rPr kumimoji="0" lang="en-US" sz="4300" b="1"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
            </a:r>
            <a:br>
              <a:rPr kumimoji="0" lang="en-US" sz="4300" b="1"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br>
            <a:endParaRPr kumimoji="0" lang="en-US" sz="43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158723" name="Content Placeholder 2"/>
          <p:cNvSpPr>
            <a:spLocks noGrp="1"/>
          </p:cNvSpPr>
          <p:nvPr>
            <p:ph idx="1"/>
          </p:nvPr>
        </p:nvSpPr>
        <p:spPr/>
        <p:txBody>
          <a:bodyPr vert="horz" wrap="square" lIns="91440" tIns="45720" rIns="91440" bIns="45720" anchor="t" anchorCtr="0"/>
          <a:lstStyle/>
          <a:p>
            <a:r>
              <a:rPr lang="en-US" altLang="en-US" b="1" dirty="0"/>
              <a:t>One-syllable rhymes</a:t>
            </a:r>
          </a:p>
          <a:p>
            <a:r>
              <a:rPr lang="en-US" altLang="en-US" dirty="0"/>
              <a:t>bitch ditch fitch flitch glitch hitch itch kitsch niche pitch rich snitch stitch switch twitch which witch   </a:t>
            </a:r>
            <a:r>
              <a:rPr lang="en-US" altLang="en-US" b="1" dirty="0"/>
              <a:t>Two-syllable rhymes</a:t>
            </a:r>
          </a:p>
          <a:p>
            <a:r>
              <a:rPr lang="en-US" altLang="en-US" dirty="0"/>
              <a:t>backstitch bewitch cross-stitch enrich  Goodrich hemstitch ostrich sandwich </a:t>
            </a:r>
            <a:r>
              <a:rPr lang="en-US" altLang="en-US" dirty="0">
                <a:solidFill>
                  <a:srgbClr val="00B0F0"/>
                </a:solidFill>
              </a:rPr>
              <a:t>spinach</a:t>
            </a:r>
            <a:r>
              <a:rPr lang="en-US" altLang="en-US" dirty="0"/>
              <a:t> </a:t>
            </a:r>
            <a:r>
              <a:rPr lang="en-US" altLang="en-US" dirty="0">
                <a:solidFill>
                  <a:srgbClr val="00B0F0"/>
                </a:solidFill>
              </a:rPr>
              <a:t>topstitch</a:t>
            </a:r>
            <a:r>
              <a:rPr lang="en-US" altLang="en-US" dirty="0"/>
              <a:t> </a:t>
            </a:r>
            <a:r>
              <a:rPr lang="en-US" altLang="en-US" dirty="0">
                <a:solidFill>
                  <a:srgbClr val="00B0F0"/>
                </a:solidFill>
              </a:rPr>
              <a:t>unhitch</a:t>
            </a:r>
            <a:r>
              <a:rPr lang="en-US" altLang="en-US" dirty="0"/>
              <a:t> unstitch           </a:t>
            </a:r>
            <a:r>
              <a:rPr lang="en-US" altLang="en-US" b="1" dirty="0"/>
              <a:t>Three-syllable rhymes            </a:t>
            </a:r>
            <a:r>
              <a:rPr lang="en-US" altLang="en-US" dirty="0"/>
              <a:t>hemistich</a:t>
            </a:r>
          </a:p>
          <a:p>
            <a:endParaRPr lang="en-US" alt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43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End rhyme</a:t>
            </a:r>
            <a:endParaRPr kumimoji="0" lang="en-US" sz="43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3" name="Content Placeholder 2"/>
          <p:cNvSpPr>
            <a:spLocks noGrp="1"/>
          </p:cNvSpPr>
          <p:nvPr>
            <p:ph idx="1"/>
          </p:nvPr>
        </p:nvSpPr>
        <p:spPr/>
        <p:txBody>
          <a:bodyPr vert="horz" wrap="square" lIns="91440" tIns="45720" rIns="91440" bIns="45720" numCol="1" anchor="t" anchorCtr="0" compatLnSpc="1">
            <a:normAutofit/>
          </a:bodyPr>
          <a:lstStyle/>
          <a:p>
            <a:pPr marL="365125" marR="0" lvl="0" indent="-282575" algn="l" defTabSz="914400" rtl="0" eaLnBrk="0" fontAlgn="base" latinLnBrk="0" hangingPunct="0">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And here on this turning of the </a:t>
            </a:r>
            <a:r>
              <a:rPr kumimoji="0" lang="en-US" sz="3200" b="0" i="0" u="none" strike="noStrike" kern="1200" cap="none" spc="0" normalizeH="0" baseline="0" noProof="0" dirty="0" smtClean="0">
                <a:ln>
                  <a:noFill/>
                </a:ln>
                <a:solidFill>
                  <a:schemeClr val="accent3">
                    <a:lumMod val="75000"/>
                  </a:schemeClr>
                </a:solidFill>
                <a:effectLst/>
                <a:uLnTx/>
                <a:uFillTx/>
                <a:latin typeface="+mn-lt"/>
                <a:ea typeface="+mn-ea"/>
                <a:cs typeface="+mn-cs"/>
              </a:rPr>
              <a:t>stair</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r>
            <a:br>
              <a:rPr kumimoji="0" lang="en-US" sz="3200" b="0" i="0" u="none" strike="noStrike" kern="1200" cap="none" spc="0" normalizeH="0" baseline="0" noProof="0" dirty="0" smtClean="0">
                <a:ln>
                  <a:noFill/>
                </a:ln>
                <a:solidFill>
                  <a:schemeClr val="tx1"/>
                </a:solidFill>
                <a:effectLst/>
                <a:uLnTx/>
                <a:uFillTx/>
                <a:latin typeface="+mn-lt"/>
                <a:ea typeface="+mn-ea"/>
                <a:cs typeface="+mn-cs"/>
              </a:rPr>
            </a:br>
            <a:r>
              <a:rPr kumimoji="0" lang="en-US" sz="3200" b="0" i="0" u="none" strike="noStrike" kern="1200" cap="none" spc="0" normalizeH="0" baseline="0" noProof="0" dirty="0" smtClean="0">
                <a:ln>
                  <a:noFill/>
                </a:ln>
                <a:solidFill>
                  <a:schemeClr val="tx1"/>
                </a:solidFill>
                <a:effectLst/>
                <a:uLnTx/>
                <a:uFillTx/>
                <a:latin typeface="+mn-lt"/>
                <a:ea typeface="+mn-ea"/>
                <a:cs typeface="+mn-cs"/>
              </a:rPr>
              <a:t>          Between passion and </a:t>
            </a:r>
            <a:r>
              <a:rPr kumimoji="0" lang="en-US" sz="3200" b="0" i="0" u="none" strike="noStrike" kern="1200" cap="none" spc="0" normalizeH="0" baseline="0" noProof="0" dirty="0" smtClean="0">
                <a:ln>
                  <a:noFill/>
                </a:ln>
                <a:solidFill>
                  <a:schemeClr val="accent4">
                    <a:lumMod val="75000"/>
                  </a:schemeClr>
                </a:solidFill>
                <a:effectLst/>
                <a:uLnTx/>
                <a:uFillTx/>
                <a:latin typeface="+mn-lt"/>
                <a:ea typeface="+mn-ea"/>
                <a:cs typeface="+mn-cs"/>
              </a:rPr>
              <a:t>doubt</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a:t>
            </a:r>
            <a:br>
              <a:rPr kumimoji="0" lang="en-US" sz="3200" b="0" i="0" u="none" strike="noStrike" kern="1200" cap="none" spc="0" normalizeH="0" baseline="0" noProof="0" dirty="0" smtClean="0">
                <a:ln>
                  <a:noFill/>
                </a:ln>
                <a:solidFill>
                  <a:schemeClr val="tx1"/>
                </a:solidFill>
                <a:effectLst/>
                <a:uLnTx/>
                <a:uFillTx/>
                <a:latin typeface="+mn-lt"/>
                <a:ea typeface="+mn-ea"/>
                <a:cs typeface="+mn-cs"/>
              </a:rPr>
            </a:br>
            <a:r>
              <a:rPr kumimoji="0" lang="en-US" sz="3200" b="0" i="0" u="none" strike="noStrike" kern="1200" cap="none" spc="0" normalizeH="0" baseline="0" noProof="0" dirty="0" smtClean="0">
                <a:ln>
                  <a:noFill/>
                </a:ln>
                <a:solidFill>
                  <a:schemeClr val="tx1"/>
                </a:solidFill>
                <a:effectLst/>
                <a:uLnTx/>
                <a:uFillTx/>
                <a:latin typeface="+mn-lt"/>
                <a:ea typeface="+mn-ea"/>
                <a:cs typeface="+mn-cs"/>
              </a:rPr>
              <a:t>          I pause and say a double </a:t>
            </a:r>
            <a:r>
              <a:rPr kumimoji="0" lang="en-US" sz="3200" b="0" i="0" u="none" strike="noStrike" kern="1200" cap="none" spc="0" normalizeH="0" baseline="0" noProof="0" dirty="0" smtClean="0">
                <a:ln>
                  <a:noFill/>
                </a:ln>
                <a:solidFill>
                  <a:schemeClr val="accent3">
                    <a:lumMod val="75000"/>
                  </a:schemeClr>
                </a:solidFill>
                <a:effectLst/>
                <a:uLnTx/>
                <a:uFillTx/>
                <a:latin typeface="+mn-lt"/>
                <a:ea typeface="+mn-ea"/>
                <a:cs typeface="+mn-cs"/>
              </a:rPr>
              <a:t>prayer</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a:t>
            </a:r>
            <a:br>
              <a:rPr kumimoji="0" lang="en-US" sz="3200" b="0" i="0" u="none" strike="noStrike" kern="1200" cap="none" spc="0" normalizeH="0" baseline="0" noProof="0" dirty="0" smtClean="0">
                <a:ln>
                  <a:noFill/>
                </a:ln>
                <a:solidFill>
                  <a:schemeClr val="tx1"/>
                </a:solidFill>
                <a:effectLst/>
                <a:uLnTx/>
                <a:uFillTx/>
                <a:latin typeface="+mn-lt"/>
                <a:ea typeface="+mn-ea"/>
                <a:cs typeface="+mn-cs"/>
              </a:rPr>
            </a:b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smtClean="0">
                <a:ln>
                  <a:noFill/>
                </a:ln>
                <a:solidFill>
                  <a:schemeClr val="accent2">
                    <a:lumMod val="75000"/>
                  </a:schemeClr>
                </a:solidFill>
                <a:effectLst/>
                <a:uLnTx/>
                <a:uFillTx/>
                <a:latin typeface="+mn-lt"/>
                <a:ea typeface="+mn-ea"/>
                <a:cs typeface="+mn-cs"/>
              </a:rPr>
              <a:t>One for you, and one for you</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a:t>
            </a:r>
            <a:br>
              <a:rPr kumimoji="0" lang="en-US" sz="3200" b="0" i="0" u="none" strike="noStrike" kern="1200" cap="none" spc="0" normalizeH="0" baseline="0" noProof="0" dirty="0" smtClean="0">
                <a:ln>
                  <a:noFill/>
                </a:ln>
                <a:solidFill>
                  <a:schemeClr val="tx1"/>
                </a:solidFill>
                <a:effectLst/>
                <a:uLnTx/>
                <a:uFillTx/>
                <a:latin typeface="+mn-lt"/>
                <a:ea typeface="+mn-ea"/>
                <a:cs typeface="+mn-cs"/>
              </a:rPr>
            </a:br>
            <a:r>
              <a:rPr kumimoji="0" lang="en-US" sz="3200" b="0" i="0" u="none" strike="noStrike" kern="1200" cap="none" spc="0" normalizeH="0" baseline="0" noProof="0" dirty="0" smtClean="0">
                <a:ln>
                  <a:noFill/>
                </a:ln>
                <a:solidFill>
                  <a:schemeClr val="tx1"/>
                </a:solidFill>
                <a:effectLst/>
                <a:uLnTx/>
                <a:uFillTx/>
                <a:latin typeface="+mn-lt"/>
                <a:ea typeface="+mn-ea"/>
                <a:cs typeface="+mn-cs"/>
              </a:rPr>
              <a:t>          And so they cancel </a:t>
            </a:r>
            <a:r>
              <a:rPr kumimoji="0" lang="en-US" sz="3200" b="0" i="0" u="none" strike="noStrike" kern="1200" cap="none" spc="0" normalizeH="0" baseline="0" noProof="0" dirty="0" smtClean="0">
                <a:ln>
                  <a:noFill/>
                </a:ln>
                <a:solidFill>
                  <a:schemeClr val="accent4">
                    <a:lumMod val="75000"/>
                  </a:schemeClr>
                </a:solidFill>
                <a:effectLst/>
                <a:uLnTx/>
                <a:uFillTx/>
                <a:latin typeface="+mn-lt"/>
                <a:ea typeface="+mn-ea"/>
                <a:cs typeface="+mn-cs"/>
              </a:rPr>
              <a:t>out</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a:t>
            </a:r>
          </a:p>
          <a:p>
            <a:pPr marL="365125" marR="0" lvl="0" indent="-282575" algn="l" defTabSz="914400" rtl="0" eaLnBrk="0" fontAlgn="base" latinLnBrk="0" hangingPunct="0">
              <a:lnSpc>
                <a:spcPct val="100000"/>
              </a:lnSpc>
              <a:spcBef>
                <a:spcPts val="600"/>
              </a:spcBef>
              <a:spcAft>
                <a:spcPct val="0"/>
              </a:spcAft>
              <a:buClr>
                <a:schemeClr val="accent1"/>
              </a:buClr>
              <a:buSzPct val="80000"/>
              <a:buFont typeface="Wingdings 2" panose="05020102010507070707" pitchFamily="18" charset="2"/>
              <a:buNone/>
              <a:defRPr/>
            </a:pPr>
            <a:r>
              <a:rPr kumimoji="0" lang="en-US" sz="2000" b="1"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0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43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Eye rhyme</a:t>
            </a:r>
            <a:endParaRPr kumimoji="0" lang="en-US" sz="43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3" name="Content Placeholder 2"/>
          <p:cNvSpPr>
            <a:spLocks noGrp="1"/>
          </p:cNvSpPr>
          <p:nvPr>
            <p:ph idx="1"/>
          </p:nvPr>
        </p:nvSpPr>
        <p:spPr/>
        <p:txBody>
          <a:bodyPr vert="horz" wrap="square" lIns="91440" tIns="45720" rIns="91440" bIns="45720" numCol="1" anchor="t" anchorCtr="0" compatLnSpc="1">
            <a:normAutofit fontScale="92500" lnSpcReduction="20000"/>
          </a:bodyPr>
          <a:lstStyle/>
          <a:p>
            <a:pPr marL="365125" marR="0" lvl="0" indent="-282575" algn="l" defTabSz="914400" rtl="0" eaLnBrk="0" fontAlgn="base" latinLnBrk="0" hangingPunct="0">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3200" b="1" i="1" u="none" strike="noStrike" kern="1200" cap="none" spc="0" normalizeH="0" baseline="0" noProof="0" dirty="0" smtClean="0">
                <a:ln>
                  <a:noFill/>
                </a:ln>
                <a:solidFill>
                  <a:schemeClr val="tx1"/>
                </a:solidFill>
                <a:effectLst/>
                <a:uLnTx/>
                <a:uFillTx/>
                <a:latin typeface="+mn-lt"/>
                <a:ea typeface="+mn-ea"/>
                <a:cs typeface="+mn-cs"/>
              </a:rPr>
              <a:t>Eye rhyme</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 rhymes:  O</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nly when spelled, not when pronounced. For example, “th</a:t>
            </a:r>
            <a:r>
              <a:rPr kumimoji="0" lang="en-US" sz="3200" b="0" i="0" u="none" strike="noStrike" kern="1200" cap="none" spc="0" normalizeH="0" baseline="0" noProof="0" dirty="0" smtClean="0">
                <a:ln>
                  <a:noFill/>
                </a:ln>
                <a:solidFill>
                  <a:schemeClr val="accent2">
                    <a:lumMod val="75000"/>
                  </a:schemeClr>
                </a:solidFill>
                <a:effectLst/>
                <a:uLnTx/>
                <a:uFillTx/>
                <a:latin typeface="+mn-lt"/>
                <a:ea typeface="+mn-ea"/>
                <a:cs typeface="+mn-cs"/>
              </a:rPr>
              <a:t>rough</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3200" b="0" i="0" u="none" strike="noStrike" kern="1200" cap="none" spc="0" normalizeH="0" baseline="0" noProof="0" dirty="0" smtClean="0">
                <a:ln>
                  <a:noFill/>
                </a:ln>
                <a:solidFill>
                  <a:schemeClr val="accent2">
                    <a:lumMod val="75000"/>
                  </a:schemeClr>
                </a:solidFill>
                <a:effectLst/>
                <a:uLnTx/>
                <a:uFillTx/>
                <a:latin typeface="+mn-lt"/>
                <a:ea typeface="+mn-ea"/>
                <a:cs typeface="+mn-cs"/>
              </a:rPr>
              <a:t>rough.</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a:t>
            </a:r>
          </a:p>
          <a:p>
            <a:pPr marL="365125" marR="0" lvl="0" indent="-282575" algn="l" defTabSz="914400" rtl="0" eaLnBrk="0" fontAlgn="base" latinLnBrk="0" hangingPunct="0">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Internal Rhymes</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Rhyming of two words within the same line of poetry. </a:t>
            </a:r>
          </a:p>
          <a:p>
            <a:pPr marL="365125" marR="0" lvl="0" indent="-282575" algn="l" defTabSz="914400" rtl="0" eaLnBrk="0" fontAlgn="base" latinLnBrk="0" hangingPunct="0">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3200" b="1" i="1" u="none" strike="noStrike" kern="1200" cap="none" spc="0" normalizeH="0" baseline="0" noProof="0" dirty="0" smtClean="0">
                <a:ln>
                  <a:noFill/>
                </a:ln>
                <a:solidFill>
                  <a:schemeClr val="tx1"/>
                </a:solidFill>
                <a:effectLst/>
                <a:uLnTx/>
                <a:uFillTx/>
                <a:latin typeface="+mn-lt"/>
                <a:ea typeface="+mn-ea"/>
                <a:cs typeface="+mn-cs"/>
              </a:rPr>
              <a:t>Feminine rhyme</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applies to the rhyming of one or more unstressed syllables, such as “d</a:t>
            </a:r>
            <a:r>
              <a:rPr kumimoji="0" lang="en-US" sz="3200" b="0" i="0" u="none" strike="noStrike" kern="1200" cap="none" spc="0" normalizeH="0" baseline="0" noProof="0" dirty="0" smtClean="0">
                <a:ln>
                  <a:noFill/>
                </a:ln>
                <a:solidFill>
                  <a:schemeClr val="accent2">
                    <a:lumMod val="75000"/>
                  </a:schemeClr>
                </a:solidFill>
                <a:effectLst/>
                <a:uLnTx/>
                <a:uFillTx/>
                <a:latin typeface="+mn-lt"/>
                <a:ea typeface="+mn-ea"/>
                <a:cs typeface="+mn-cs"/>
              </a:rPr>
              <a:t>icing</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and “ent</a:t>
            </a:r>
            <a:r>
              <a:rPr kumimoji="0" lang="en-US" sz="3200" b="0" i="0" u="none" strike="noStrike" kern="1200" cap="none" spc="0" normalizeH="0" baseline="0" noProof="0" dirty="0" smtClean="0">
                <a:ln>
                  <a:noFill/>
                </a:ln>
                <a:solidFill>
                  <a:schemeClr val="accent2">
                    <a:lumMod val="75000"/>
                  </a:schemeClr>
                </a:solidFill>
                <a:effectLst/>
                <a:uLnTx/>
                <a:uFillTx/>
                <a:latin typeface="+mn-lt"/>
                <a:ea typeface="+mn-ea"/>
                <a:cs typeface="+mn-cs"/>
              </a:rPr>
              <a:t>icing</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43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Cont’d</a:t>
            </a:r>
            <a:endParaRPr kumimoji="0" lang="en-US" sz="43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3" name="Content Placeholder 2"/>
          <p:cNvSpPr>
            <a:spLocks noGrp="1"/>
          </p:cNvSpPr>
          <p:nvPr>
            <p:ph idx="1"/>
          </p:nvPr>
        </p:nvSpPr>
        <p:spPr/>
        <p:txBody>
          <a:bodyPr vert="horz" wrap="square" lIns="91440" tIns="45720" rIns="91440" bIns="45720" numCol="1" anchor="t" anchorCtr="0" compatLnSpc="1">
            <a:normAutofit fontScale="77500" lnSpcReduction="20000"/>
          </a:bodyPr>
          <a:lstStyle/>
          <a:p>
            <a:pPr marL="365125" marR="0" lvl="0" indent="-282575" algn="l" defTabSz="914400" rtl="0" eaLnBrk="0" fontAlgn="base" latinLnBrk="0" hangingPunct="0">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3200" b="1" i="1" u="none" strike="noStrike" kern="1200" cap="none" spc="0" normalizeH="0" baseline="0" noProof="0" dirty="0" smtClean="0">
                <a:ln>
                  <a:noFill/>
                </a:ln>
                <a:solidFill>
                  <a:schemeClr val="tx1"/>
                </a:solidFill>
                <a:effectLst/>
                <a:uLnTx/>
                <a:uFillTx/>
                <a:latin typeface="+mn-lt"/>
                <a:ea typeface="+mn-ea"/>
                <a:cs typeface="+mn-cs"/>
              </a:rPr>
              <a:t>Masculine rhyme</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describes those rhymes ending in a stressed syllable, such as “</a:t>
            </a:r>
            <a:r>
              <a:rPr kumimoji="0" lang="en-US" sz="3200" b="0" i="0" u="none" strike="noStrike" kern="1200" cap="none" spc="0" normalizeH="0" baseline="0" noProof="0" dirty="0" smtClean="0">
                <a:ln>
                  <a:noFill/>
                </a:ln>
                <a:solidFill>
                  <a:schemeClr val="accent2">
                    <a:lumMod val="75000"/>
                  </a:schemeClr>
                </a:solidFill>
                <a:effectLst/>
                <a:uLnTx/>
                <a:uFillTx/>
                <a:latin typeface="+mn-lt"/>
                <a:ea typeface="+mn-ea"/>
                <a:cs typeface="+mn-cs"/>
              </a:rPr>
              <a:t>hells</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3200" b="0" i="0" u="none" strike="noStrike" kern="1200" cap="none" spc="0" normalizeH="0" baseline="0" noProof="0" dirty="0" smtClean="0">
                <a:ln>
                  <a:noFill/>
                </a:ln>
                <a:solidFill>
                  <a:schemeClr val="accent2">
                    <a:lumMod val="75000"/>
                  </a:schemeClr>
                </a:solidFill>
                <a:effectLst/>
                <a:uLnTx/>
                <a:uFillTx/>
                <a:latin typeface="+mn-lt"/>
                <a:ea typeface="+mn-ea"/>
                <a:cs typeface="+mn-cs"/>
              </a:rPr>
              <a:t>bells</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It is the most common type of rhyme in English poetry.</a:t>
            </a:r>
            <a:endParaRPr kumimoji="0" lang="en-US" sz="3200" b="1" i="1" u="none" strike="noStrike" kern="1200" cap="none" spc="0" normalizeH="0" baseline="0" noProof="0" dirty="0" smtClean="0">
              <a:ln>
                <a:noFill/>
              </a:ln>
              <a:solidFill>
                <a:schemeClr val="tx1"/>
              </a:solidFill>
              <a:effectLst/>
              <a:uLnTx/>
              <a:uFillTx/>
              <a:latin typeface="+mn-lt"/>
              <a:ea typeface="+mn-ea"/>
              <a:cs typeface="+mn-cs"/>
            </a:endParaRPr>
          </a:p>
          <a:p>
            <a:pPr marL="365125" marR="0" lvl="0" indent="-282575" algn="l" defTabSz="914400" rtl="0" eaLnBrk="0" fontAlgn="base" latinLnBrk="0" hangingPunct="0">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3200" b="1" i="1" u="none" strike="noStrike" kern="1200" cap="none" spc="0" normalizeH="0" baseline="0" noProof="0" dirty="0" smtClean="0">
                <a:ln>
                  <a:noFill/>
                </a:ln>
                <a:solidFill>
                  <a:schemeClr val="tx1"/>
                </a:solidFill>
                <a:effectLst/>
                <a:uLnTx/>
                <a:uFillTx/>
                <a:latin typeface="+mn-lt"/>
                <a:ea typeface="+mn-ea"/>
                <a:cs typeface="+mn-cs"/>
              </a:rPr>
              <a:t>Internal rhyme</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is rhyme within a single line of verse When a word from the middle of a line is rhymed with a word at the end of the line.</a:t>
            </a:r>
          </a:p>
          <a:p>
            <a:pPr marL="365125" marR="0" lvl="0" indent="-282575" algn="l" defTabSz="914400" rtl="0" eaLnBrk="0" fontAlgn="base" latinLnBrk="0" hangingPunct="0">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a:r>
            <a:br>
              <a:rPr kumimoji="0" lang="en-US" sz="3200" b="0" i="0" u="none" strike="noStrike" kern="1200" cap="none" spc="0" normalizeH="0" baseline="0" noProof="0" dirty="0" smtClean="0">
                <a:ln>
                  <a:noFill/>
                </a:ln>
                <a:solidFill>
                  <a:schemeClr val="tx1"/>
                </a:solidFill>
                <a:effectLst/>
                <a:uLnTx/>
                <a:uFillTx/>
                <a:latin typeface="+mn-lt"/>
                <a:ea typeface="+mn-ea"/>
                <a:cs typeface="+mn-cs"/>
              </a:rPr>
            </a:b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32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Subject/theme in poetry</a:t>
            </a:r>
          </a:p>
        </p:txBody>
      </p:sp>
      <p:sp>
        <p:nvSpPr>
          <p:cNvPr id="79874" name="Content Placeholder 2"/>
          <p:cNvSpPr>
            <a:spLocks noGrp="1"/>
          </p:cNvSpPr>
          <p:nvPr>
            <p:ph idx="1"/>
          </p:nvPr>
        </p:nvSpPr>
        <p:spPr>
          <a:solidFill>
            <a:schemeClr val="tx2">
              <a:lumMod val="60000"/>
              <a:lumOff val="40000"/>
            </a:schemeClr>
          </a:solidFill>
          <a:ln>
            <a:solidFill>
              <a:schemeClr val="bg2">
                <a:lumMod val="50000"/>
              </a:schemeClr>
            </a:solidFill>
          </a:ln>
        </p:spPr>
        <p:txBody>
          <a:bodyPr vert="horz" wrap="square" lIns="91440" tIns="45720" rIns="91440" bIns="45720" numCol="1" rtlCol="0" anchor="t" anchorCtr="0" compatLnSpc="1">
            <a:normAutofit fontScale="77500" lnSpcReduction="20000"/>
          </a:bodyPr>
          <a:lstStyle/>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Poetry involves many things, songs and popular chants included. The meaning in poetry is called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subject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and</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 theme.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The subject matter in poetry is often of a wide range.</a:t>
            </a:r>
          </a:p>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It may be about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death</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famine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culture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life at school</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or something else. Poets will therefore use particular words to create the pattern or a distinct sound. This will largely contribute to the meaning and emotional effect of a poem. </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4300" b="0" i="0" u="none" strike="noStrike" kern="1200" cap="none" spc="0" normalizeH="0" baseline="0" noProof="0" dirty="0" err="1"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Con’d</a:t>
            </a:r>
            <a:endParaRPr kumimoji="0" lang="en-US" sz="43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3" name="Content Placeholder 2"/>
          <p:cNvSpPr>
            <a:spLocks noGrp="1"/>
          </p:cNvSpPr>
          <p:nvPr>
            <p:ph idx="1"/>
          </p:nvPr>
        </p:nvSpPr>
        <p:spPr/>
        <p:txBody>
          <a:bodyPr vert="horz" wrap="square" lIns="91440" tIns="45720" rIns="91440" bIns="45720" numCol="1" anchor="t" anchorCtr="0" compatLnSpc="1">
            <a:normAutofit fontScale="70000" lnSpcReduction="20000"/>
          </a:bodyPr>
          <a:lstStyle/>
          <a:p>
            <a:pPr marL="365125" marR="0" lvl="0" indent="-282575" algn="l" defTabSz="914400" rtl="0" eaLnBrk="0" fontAlgn="base" latinLnBrk="0" hangingPunct="0">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3200" b="0" i="1" u="none" strike="noStrike" kern="1200" cap="none" spc="0" normalizeH="0" baseline="0" noProof="0" dirty="0" err="1" smtClean="0">
                <a:ln>
                  <a:noFill/>
                </a:ln>
                <a:solidFill>
                  <a:schemeClr val="tx1"/>
                </a:solidFill>
                <a:effectLst/>
                <a:uLnTx/>
                <a:uFillTx/>
                <a:latin typeface="+mn-lt"/>
                <a:ea typeface="+mn-ea"/>
                <a:cs typeface="+mn-cs"/>
              </a:rPr>
              <a:t>Monorhyme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is the use of only one rhyme in a stanza Ex:  In </a:t>
            </a:r>
            <a:r>
              <a:rPr kumimoji="0" lang="en-US" sz="2000" b="0" i="0" u="none" strike="noStrike" kern="1200" cap="none" spc="0" normalizeH="0" baseline="0" noProof="0" dirty="0" smtClean="0">
                <a:ln>
                  <a:noFill/>
                </a:ln>
                <a:solidFill>
                  <a:srgbClr val="C00000"/>
                </a:solidFill>
                <a:effectLst/>
                <a:uLnTx/>
                <a:uFillTx/>
                <a:latin typeface="+mn-lt"/>
                <a:ea typeface="+mn-ea"/>
                <a:cs typeface="+mn-cs"/>
              </a:rPr>
              <a:t>Silent Night </a:t>
            </a:r>
            <a:r>
              <a:rPr kumimoji="0" lang="en-US" sz="1600" b="0" i="0" u="none" strike="noStrike" kern="1200" cap="none" spc="0" normalizeH="0" baseline="0" noProof="0" dirty="0" smtClean="0">
                <a:ln>
                  <a:noFill/>
                </a:ln>
                <a:solidFill>
                  <a:schemeClr val="tx1"/>
                </a:solidFill>
                <a:effectLst/>
                <a:uLnTx/>
                <a:uFillTx/>
                <a:latin typeface="+mn-lt"/>
                <a:ea typeface="+mn-ea"/>
                <a:cs typeface="+mn-cs"/>
              </a:rPr>
              <a:t> By William Blake </a:t>
            </a:r>
          </a:p>
          <a:p>
            <a:pPr marL="365125" marR="0" lvl="0" indent="-282575" algn="l" defTabSz="914400" rtl="0" eaLnBrk="0" fontAlgn="base" latinLnBrk="0" hangingPunct="0">
              <a:lnSpc>
                <a:spcPct val="100000"/>
              </a:lnSpc>
              <a:spcBef>
                <a:spcPts val="600"/>
              </a:spcBef>
              <a:spcAft>
                <a:spcPct val="0"/>
              </a:spcAft>
              <a:buClr>
                <a:schemeClr val="accent1"/>
              </a:buClr>
              <a:buSzPct val="80000"/>
              <a:buFont typeface="Wingdings 2" panose="05020102010507070707" pitchFamily="18" charset="2"/>
              <a:buNone/>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Quench the holy </a:t>
            </a:r>
            <a:r>
              <a:rPr kumimoji="0" lang="en-US" sz="2000" b="0" i="0" u="none" strike="noStrike" kern="1200" cap="none" spc="0" normalizeH="0" baseline="0" noProof="0" dirty="0" smtClean="0">
                <a:ln>
                  <a:noFill/>
                </a:ln>
                <a:solidFill>
                  <a:schemeClr val="accent2">
                    <a:lumMod val="75000"/>
                  </a:schemeClr>
                </a:solidFill>
                <a:effectLst/>
                <a:uLnTx/>
                <a:uFillTx/>
                <a:latin typeface="+mn-lt"/>
                <a:ea typeface="+mn-ea"/>
                <a:cs typeface="+mn-cs"/>
              </a:rPr>
              <a:t>light</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br>
              <a:rPr kumimoji="0" lang="en-US" sz="2000" b="0" i="0" u="none" strike="noStrike" kern="1200" cap="none" spc="0" normalizeH="0" baseline="0" noProof="0" dirty="0" smtClean="0">
                <a:ln>
                  <a:noFill/>
                </a:ln>
                <a:solidFill>
                  <a:schemeClr val="tx1"/>
                </a:solidFill>
                <a:effectLst/>
                <a:uLnTx/>
                <a:uFillTx/>
                <a:latin typeface="+mn-lt"/>
                <a:ea typeface="+mn-ea"/>
                <a:cs typeface="+mn-cs"/>
              </a:rPr>
            </a:br>
            <a:r>
              <a:rPr kumimoji="0" lang="en-US" sz="2000" b="0" i="0" u="none" strike="noStrike" kern="1200" cap="none" spc="0" normalizeH="0" baseline="0" noProof="0" dirty="0" smtClean="0">
                <a:ln>
                  <a:noFill/>
                </a:ln>
                <a:solidFill>
                  <a:schemeClr val="tx1"/>
                </a:solidFill>
                <a:effectLst/>
                <a:uLnTx/>
                <a:uFillTx/>
                <a:latin typeface="+mn-lt"/>
                <a:ea typeface="+mn-ea"/>
                <a:cs typeface="+mn-cs"/>
              </a:rPr>
              <a:t>Of thy torches </a:t>
            </a:r>
            <a:r>
              <a:rPr kumimoji="0" lang="en-US" sz="2000" b="0" i="0" u="none" strike="noStrike" kern="1200" cap="none" spc="0" normalizeH="0" baseline="0" noProof="0" dirty="0" smtClean="0">
                <a:ln>
                  <a:noFill/>
                </a:ln>
                <a:solidFill>
                  <a:schemeClr val="accent2">
                    <a:lumMod val="75000"/>
                  </a:schemeClr>
                </a:solidFill>
                <a:effectLst/>
                <a:uLnTx/>
                <a:uFillTx/>
                <a:latin typeface="+mn-lt"/>
                <a:ea typeface="+mn-ea"/>
                <a:cs typeface="+mn-cs"/>
              </a:rPr>
              <a:t>bright</a:t>
            </a:r>
            <a:endParaRPr kumimoji="0" lang="en-US" sz="2000" b="0" i="0" u="none" strike="noStrike" kern="1200" cap="none" spc="0" normalizeH="0" baseline="0" noProof="0" dirty="0" smtClean="0">
              <a:ln>
                <a:noFill/>
              </a:ln>
              <a:solidFill>
                <a:schemeClr val="tx1"/>
              </a:solidFill>
              <a:effectLst/>
              <a:uLnTx/>
              <a:uFillTx/>
              <a:latin typeface="+mn-lt"/>
              <a:ea typeface="+mn-ea"/>
              <a:cs typeface="+mn-cs"/>
            </a:endParaRPr>
          </a:p>
          <a:p>
            <a:pPr marL="365125" marR="0" lvl="0" indent="-282575" algn="l" defTabSz="914400" rtl="0" eaLnBrk="0" fontAlgn="base" latinLnBrk="0" hangingPunct="0">
              <a:lnSpc>
                <a:spcPct val="100000"/>
              </a:lnSpc>
              <a:spcBef>
                <a:spcPts val="600"/>
              </a:spcBef>
              <a:spcAft>
                <a:spcPct val="0"/>
              </a:spcAft>
              <a:buClr>
                <a:schemeClr val="accent1"/>
              </a:buClr>
              <a:buSzPct val="80000"/>
              <a:buFont typeface="Wingdings 2" panose="05020102010507070707" pitchFamily="18" charset="2"/>
              <a:buNone/>
              <a:defRPr/>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    For </a:t>
            </a: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possessd</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of </a:t>
            </a:r>
            <a:r>
              <a:rPr kumimoji="0" lang="en-US" sz="2000" b="0" i="0" u="none" strike="noStrike" kern="1200" cap="none" spc="0" normalizeH="0" baseline="0" noProof="0" dirty="0" smtClean="0">
                <a:ln>
                  <a:noFill/>
                </a:ln>
                <a:solidFill>
                  <a:schemeClr val="accent3">
                    <a:lumMod val="75000"/>
                  </a:schemeClr>
                </a:solidFill>
                <a:effectLst/>
                <a:uLnTx/>
                <a:uFillTx/>
                <a:latin typeface="+mn-lt"/>
                <a:ea typeface="+mn-ea"/>
                <a:cs typeface="+mn-cs"/>
              </a:rPr>
              <a:t>Day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r>
            <a:br>
              <a:rPr kumimoji="0" lang="en-US" sz="2000" b="0" i="0" u="none" strike="noStrike" kern="1200" cap="none" spc="0" normalizeH="0" baseline="0" noProof="0" dirty="0" smtClean="0">
                <a:ln>
                  <a:noFill/>
                </a:ln>
                <a:solidFill>
                  <a:schemeClr val="tx1"/>
                </a:solidFill>
                <a:effectLst/>
                <a:uLnTx/>
                <a:uFillTx/>
                <a:latin typeface="+mn-lt"/>
                <a:ea typeface="+mn-ea"/>
                <a:cs typeface="+mn-cs"/>
              </a:rPr>
            </a:br>
            <a:r>
              <a:rPr kumimoji="0" lang="en-US" sz="2000" b="0" i="0" u="none" strike="noStrike" kern="1200" cap="none" spc="0" normalizeH="0" baseline="0" noProof="0" dirty="0" smtClean="0">
                <a:ln>
                  <a:noFill/>
                </a:ln>
                <a:solidFill>
                  <a:schemeClr val="tx1"/>
                </a:solidFill>
                <a:effectLst/>
                <a:uLnTx/>
                <a:uFillTx/>
                <a:latin typeface="+mn-lt"/>
                <a:ea typeface="+mn-ea"/>
                <a:cs typeface="+mn-cs"/>
              </a:rPr>
              <a:t>Thousand spirits </a:t>
            </a:r>
            <a:r>
              <a:rPr kumimoji="0" lang="en-US" sz="2000" b="0" i="0" u="none" strike="noStrike" kern="1200" cap="none" spc="0" normalizeH="0" baseline="0" noProof="0" dirty="0" smtClean="0">
                <a:ln>
                  <a:noFill/>
                </a:ln>
                <a:solidFill>
                  <a:schemeClr val="accent3">
                    <a:lumMod val="75000"/>
                  </a:schemeClr>
                </a:solidFill>
                <a:effectLst/>
                <a:uLnTx/>
                <a:uFillTx/>
                <a:latin typeface="+mn-lt"/>
                <a:ea typeface="+mn-ea"/>
                <a:cs typeface="+mn-cs"/>
              </a:rPr>
              <a:t>stray</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br>
              <a:rPr kumimoji="0" lang="en-US" sz="2000" b="0" i="0" u="none" strike="noStrike" kern="1200" cap="none" spc="0" normalizeH="0" baseline="0" noProof="0" dirty="0" smtClean="0">
                <a:ln>
                  <a:noFill/>
                </a:ln>
                <a:solidFill>
                  <a:schemeClr val="tx1"/>
                </a:solidFill>
                <a:effectLst/>
                <a:uLnTx/>
                <a:uFillTx/>
                <a:latin typeface="+mn-lt"/>
                <a:ea typeface="+mn-ea"/>
                <a:cs typeface="+mn-cs"/>
              </a:rPr>
            </a:br>
            <a:r>
              <a:rPr kumimoji="0" lang="en-US" sz="2000" b="0" i="0" u="none" strike="noStrike" kern="1200" cap="none" spc="0" normalizeH="0" baseline="0" noProof="0" dirty="0" smtClean="0">
                <a:ln>
                  <a:noFill/>
                </a:ln>
                <a:solidFill>
                  <a:schemeClr val="tx1"/>
                </a:solidFill>
                <a:effectLst/>
                <a:uLnTx/>
                <a:uFillTx/>
                <a:latin typeface="+mn-lt"/>
                <a:ea typeface="+mn-ea"/>
                <a:cs typeface="+mn-cs"/>
              </a:rPr>
              <a:t>That sweet joys </a:t>
            </a:r>
            <a:r>
              <a:rPr kumimoji="0" lang="en-US" sz="2000" b="0" i="0" u="none" strike="noStrike" kern="1200" cap="none" spc="0" normalizeH="0" baseline="0" noProof="0" dirty="0" smtClean="0">
                <a:ln>
                  <a:noFill/>
                </a:ln>
                <a:solidFill>
                  <a:schemeClr val="accent3">
                    <a:lumMod val="75000"/>
                  </a:schemeClr>
                </a:solidFill>
                <a:effectLst/>
                <a:uLnTx/>
                <a:uFillTx/>
                <a:latin typeface="+mn-lt"/>
                <a:ea typeface="+mn-ea"/>
                <a:cs typeface="+mn-cs"/>
              </a:rPr>
              <a:t>betray</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p>
          <a:p>
            <a:pPr marL="365125" marR="0" lvl="0" indent="-282575" algn="l" defTabSz="914400" rtl="0" eaLnBrk="0" fontAlgn="base" latinLnBrk="0" hangingPunct="0">
              <a:lnSpc>
                <a:spcPct val="100000"/>
              </a:lnSpc>
              <a:spcBef>
                <a:spcPts val="600"/>
              </a:spcBef>
              <a:spcAft>
                <a:spcPct val="0"/>
              </a:spcAft>
              <a:buClr>
                <a:schemeClr val="accent1"/>
              </a:buClr>
              <a:buSzPct val="80000"/>
              <a:buFont typeface="Wingdings 2" panose="05020102010507070707" pitchFamily="18" charset="2"/>
              <a:buNone/>
              <a:defRPr/>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
            </a:r>
            <a:br>
              <a:rPr kumimoji="0" lang="en-US" sz="2000" b="0" i="0" u="none" strike="noStrike" kern="1200" cap="none" spc="0" normalizeH="0" baseline="0" noProof="0" dirty="0" smtClean="0">
                <a:ln>
                  <a:noFill/>
                </a:ln>
                <a:solidFill>
                  <a:schemeClr val="tx1"/>
                </a:solidFill>
                <a:effectLst/>
                <a:uLnTx/>
                <a:uFillTx/>
                <a:latin typeface="+mn-lt"/>
                <a:ea typeface="+mn-ea"/>
                <a:cs typeface="+mn-cs"/>
              </a:rPr>
            </a:br>
            <a:r>
              <a:rPr kumimoji="0" lang="en-US" sz="2000" b="0" i="0" u="none" strike="noStrike" kern="1200" cap="none" spc="0" normalizeH="0" baseline="0" noProof="0" dirty="0" smtClean="0">
                <a:ln>
                  <a:noFill/>
                </a:ln>
                <a:solidFill>
                  <a:schemeClr val="tx1"/>
                </a:solidFill>
                <a:effectLst/>
                <a:uLnTx/>
                <a:uFillTx/>
                <a:latin typeface="+mn-lt"/>
                <a:ea typeface="+mn-ea"/>
                <a:cs typeface="+mn-cs"/>
              </a:rPr>
              <a:t>Why should joys be sw</a:t>
            </a:r>
            <a:r>
              <a:rPr kumimoji="0" lang="en-US" sz="2000" b="0" i="0" u="none" strike="noStrike" kern="1200" cap="none" spc="0" normalizeH="0" baseline="0" noProof="0" dirty="0" smtClean="0">
                <a:ln>
                  <a:noFill/>
                </a:ln>
                <a:solidFill>
                  <a:srgbClr val="FF0000"/>
                </a:solidFill>
                <a:effectLst/>
                <a:uLnTx/>
                <a:uFillTx/>
                <a:latin typeface="+mn-lt"/>
                <a:ea typeface="+mn-ea"/>
                <a:cs typeface="+mn-cs"/>
              </a:rPr>
              <a:t>eet</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br>
              <a:rPr kumimoji="0" lang="en-US" sz="2000" b="0" i="0" u="none" strike="noStrike" kern="1200" cap="none" spc="0" normalizeH="0" baseline="0" noProof="0" dirty="0" smtClean="0">
                <a:ln>
                  <a:noFill/>
                </a:ln>
                <a:solidFill>
                  <a:schemeClr val="tx1"/>
                </a:solidFill>
                <a:effectLst/>
                <a:uLnTx/>
                <a:uFillTx/>
                <a:latin typeface="+mn-lt"/>
                <a:ea typeface="+mn-ea"/>
                <a:cs typeface="+mn-cs"/>
              </a:rPr>
            </a:br>
            <a:r>
              <a:rPr kumimoji="0" lang="en-US" sz="2000" b="0" i="0" u="none" strike="noStrike" kern="1200" cap="none" spc="0" normalizeH="0" baseline="0" noProof="0" dirty="0" smtClean="0">
                <a:ln>
                  <a:noFill/>
                </a:ln>
                <a:solidFill>
                  <a:schemeClr val="tx1"/>
                </a:solidFill>
                <a:effectLst/>
                <a:uLnTx/>
                <a:uFillTx/>
                <a:latin typeface="+mn-lt"/>
                <a:ea typeface="+mn-ea"/>
                <a:cs typeface="+mn-cs"/>
              </a:rPr>
              <a:t>Used with dec</a:t>
            </a:r>
            <a:r>
              <a:rPr kumimoji="0" lang="en-US" sz="2000" b="0" i="0" u="none" strike="noStrike" kern="1200" cap="none" spc="0" normalizeH="0" baseline="0" noProof="0" dirty="0" smtClean="0">
                <a:ln>
                  <a:noFill/>
                </a:ln>
                <a:solidFill>
                  <a:srgbClr val="FF0000"/>
                </a:solidFill>
                <a:effectLst/>
                <a:uLnTx/>
                <a:uFillTx/>
                <a:latin typeface="+mn-lt"/>
                <a:ea typeface="+mn-ea"/>
                <a:cs typeface="+mn-cs"/>
              </a:rPr>
              <a:t>eit</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br>
              <a:rPr kumimoji="0" lang="en-US" sz="2000" b="0" i="0" u="none" strike="noStrike" kern="1200" cap="none" spc="0" normalizeH="0" baseline="0" noProof="0" dirty="0" smtClean="0">
                <a:ln>
                  <a:noFill/>
                </a:ln>
                <a:solidFill>
                  <a:schemeClr val="tx1"/>
                </a:solidFill>
                <a:effectLst/>
                <a:uLnTx/>
                <a:uFillTx/>
                <a:latin typeface="+mn-lt"/>
                <a:ea typeface="+mn-ea"/>
                <a:cs typeface="+mn-cs"/>
              </a:rPr>
            </a:br>
            <a:r>
              <a:rPr kumimoji="0" lang="en-US" sz="2000" b="0" i="0" u="none" strike="noStrike" kern="1200" cap="none" spc="0" normalizeH="0" baseline="0" noProof="0" dirty="0" smtClean="0">
                <a:ln>
                  <a:noFill/>
                </a:ln>
                <a:solidFill>
                  <a:schemeClr val="tx1"/>
                </a:solidFill>
                <a:effectLst/>
                <a:uLnTx/>
                <a:uFillTx/>
                <a:latin typeface="+mn-lt"/>
                <a:ea typeface="+mn-ea"/>
                <a:cs typeface="+mn-cs"/>
              </a:rPr>
              <a:t>Nor with sorrows </a:t>
            </a:r>
            <a:r>
              <a:rPr kumimoji="0" lang="en-US" sz="2000" b="0" i="0" u="none" strike="noStrike" kern="1200" cap="none" spc="0" normalizeH="0" baseline="0" noProof="0" dirty="0" smtClean="0">
                <a:ln>
                  <a:noFill/>
                </a:ln>
                <a:solidFill>
                  <a:srgbClr val="FF0000"/>
                </a:solidFill>
                <a:effectLst/>
                <a:uLnTx/>
                <a:uFillTx/>
                <a:latin typeface="+mn-lt"/>
                <a:ea typeface="+mn-ea"/>
                <a:cs typeface="+mn-cs"/>
              </a:rPr>
              <a:t>meet </a:t>
            </a:r>
          </a:p>
          <a:p>
            <a:pPr marL="365125" marR="0" lvl="0" indent="-282575" algn="l" defTabSz="914400" rtl="0" eaLnBrk="0" fontAlgn="base" latinLnBrk="0" hangingPunct="0">
              <a:lnSpc>
                <a:spcPct val="100000"/>
              </a:lnSpc>
              <a:spcBef>
                <a:spcPts val="600"/>
              </a:spcBef>
              <a:spcAft>
                <a:spcPct val="0"/>
              </a:spcAft>
              <a:buClr>
                <a:schemeClr val="accent1"/>
              </a:buClr>
              <a:buSzPct val="80000"/>
              <a:buFont typeface="Wingdings 2" panose="05020102010507070707" pitchFamily="18" charset="2"/>
              <a:buNone/>
              <a:defRPr/>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
            </a:r>
            <a:br>
              <a:rPr kumimoji="0" lang="en-US" sz="2000" b="0" i="0" u="none" strike="noStrike" kern="1200" cap="none" spc="0" normalizeH="0" baseline="0" noProof="0" dirty="0" smtClean="0">
                <a:ln>
                  <a:noFill/>
                </a:ln>
                <a:solidFill>
                  <a:schemeClr val="tx1"/>
                </a:solidFill>
                <a:effectLst/>
                <a:uLnTx/>
                <a:uFillTx/>
                <a:latin typeface="+mn-lt"/>
                <a:ea typeface="+mn-ea"/>
                <a:cs typeface="+mn-cs"/>
              </a:rPr>
            </a:br>
            <a:r>
              <a:rPr kumimoji="0" lang="en-US" sz="2000" b="0" i="0" u="none" strike="noStrike" kern="1200" cap="none" spc="0" normalizeH="0" baseline="0" noProof="0" dirty="0" smtClean="0">
                <a:ln>
                  <a:noFill/>
                </a:ln>
                <a:solidFill>
                  <a:schemeClr val="tx1"/>
                </a:solidFill>
                <a:effectLst/>
                <a:uLnTx/>
                <a:uFillTx/>
                <a:latin typeface="+mn-lt"/>
                <a:ea typeface="+mn-ea"/>
                <a:cs typeface="+mn-cs"/>
              </a:rPr>
              <a:t>But an honest j</a:t>
            </a:r>
            <a:r>
              <a:rPr kumimoji="0" lang="en-US" sz="2000" b="0" i="0" u="none" strike="noStrike" kern="1200" cap="none" spc="0" normalizeH="0" baseline="0" noProof="0" dirty="0" smtClean="0">
                <a:ln>
                  <a:noFill/>
                </a:ln>
                <a:solidFill>
                  <a:srgbClr val="C00000"/>
                </a:solidFill>
                <a:effectLst/>
                <a:uLnTx/>
                <a:uFillTx/>
                <a:latin typeface="+mn-lt"/>
                <a:ea typeface="+mn-ea"/>
                <a:cs typeface="+mn-cs"/>
              </a:rPr>
              <a:t>oy</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br>
              <a:rPr kumimoji="0" lang="en-US" sz="2000" b="0" i="0" u="none" strike="noStrike" kern="1200" cap="none" spc="0" normalizeH="0" baseline="0" noProof="0" dirty="0" smtClean="0">
                <a:ln>
                  <a:noFill/>
                </a:ln>
                <a:solidFill>
                  <a:schemeClr val="tx1"/>
                </a:solidFill>
                <a:effectLst/>
                <a:uLnTx/>
                <a:uFillTx/>
                <a:latin typeface="+mn-lt"/>
                <a:ea typeface="+mn-ea"/>
                <a:cs typeface="+mn-cs"/>
              </a:rPr>
            </a:br>
            <a:r>
              <a:rPr kumimoji="0" lang="en-US" sz="2000" b="0" i="0" u="none" strike="noStrike" kern="1200" cap="none" spc="0" normalizeH="0" baseline="0" noProof="0" dirty="0" smtClean="0">
                <a:ln>
                  <a:noFill/>
                </a:ln>
                <a:solidFill>
                  <a:schemeClr val="tx1"/>
                </a:solidFill>
                <a:effectLst/>
                <a:uLnTx/>
                <a:uFillTx/>
                <a:latin typeface="+mn-lt"/>
                <a:ea typeface="+mn-ea"/>
                <a:cs typeface="+mn-cs"/>
              </a:rPr>
              <a:t>Does itself destr</a:t>
            </a:r>
            <a:r>
              <a:rPr kumimoji="0" lang="en-US" sz="2000" b="0" i="0" u="none" strike="noStrike" kern="1200" cap="none" spc="0" normalizeH="0" baseline="0" noProof="0" dirty="0" smtClean="0">
                <a:ln>
                  <a:noFill/>
                </a:ln>
                <a:solidFill>
                  <a:srgbClr val="C00000"/>
                </a:solidFill>
                <a:effectLst/>
                <a:uLnTx/>
                <a:uFillTx/>
                <a:latin typeface="+mn-lt"/>
                <a:ea typeface="+mn-ea"/>
                <a:cs typeface="+mn-cs"/>
              </a:rPr>
              <a:t>oy</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br>
              <a:rPr kumimoji="0" lang="en-US" sz="2000" b="0" i="0" u="none" strike="noStrike" kern="1200" cap="none" spc="0" normalizeH="0" baseline="0" noProof="0" dirty="0" smtClean="0">
                <a:ln>
                  <a:noFill/>
                </a:ln>
                <a:solidFill>
                  <a:schemeClr val="tx1"/>
                </a:solidFill>
                <a:effectLst/>
                <a:uLnTx/>
                <a:uFillTx/>
                <a:latin typeface="+mn-lt"/>
                <a:ea typeface="+mn-ea"/>
                <a:cs typeface="+mn-cs"/>
              </a:rPr>
            </a:br>
            <a:r>
              <a:rPr kumimoji="0" lang="en-US" sz="2000" b="0" i="0" u="none" strike="noStrike" kern="1200" cap="none" spc="0" normalizeH="0" baseline="0" noProof="0" dirty="0" smtClean="0">
                <a:ln>
                  <a:noFill/>
                </a:ln>
                <a:solidFill>
                  <a:schemeClr val="tx1"/>
                </a:solidFill>
                <a:effectLst/>
                <a:uLnTx/>
                <a:uFillTx/>
                <a:latin typeface="+mn-lt"/>
                <a:ea typeface="+mn-ea"/>
                <a:cs typeface="+mn-cs"/>
              </a:rPr>
              <a:t>For a harlot c</a:t>
            </a:r>
            <a:r>
              <a:rPr kumimoji="0" lang="en-US" sz="2000" b="0" i="0" u="none" strike="noStrike" kern="1200" cap="none" spc="0" normalizeH="0" baseline="0" noProof="0" dirty="0" smtClean="0">
                <a:ln>
                  <a:noFill/>
                </a:ln>
                <a:solidFill>
                  <a:srgbClr val="C00000"/>
                </a:solidFill>
                <a:effectLst/>
                <a:uLnTx/>
                <a:uFillTx/>
                <a:latin typeface="+mn-lt"/>
                <a:ea typeface="+mn-ea"/>
                <a:cs typeface="+mn-cs"/>
              </a:rPr>
              <a:t>oy</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p>
          <a:p>
            <a:pPr marL="365125" marR="0" lvl="0" indent="-282575" algn="l" defTabSz="914400" rtl="0" eaLnBrk="0" fontAlgn="base" latinLnBrk="0" hangingPunct="0">
              <a:lnSpc>
                <a:spcPct val="100000"/>
              </a:lnSpc>
              <a:spcBef>
                <a:spcPts val="600"/>
              </a:spcBef>
              <a:spcAft>
                <a:spcPct val="0"/>
              </a:spcAft>
              <a:buClr>
                <a:schemeClr val="accent1"/>
              </a:buClr>
              <a:buSzPct val="80000"/>
              <a:buFont typeface="Wingdings 2" panose="05020102010507070707" pitchFamily="18" charset="2"/>
              <a:buChar char=""/>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43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Cont’d</a:t>
            </a:r>
            <a:endParaRPr kumimoji="0" lang="en-US" sz="43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163843" name="Content Placeholder 2"/>
          <p:cNvSpPr>
            <a:spLocks noGrp="1"/>
          </p:cNvSpPr>
          <p:nvPr>
            <p:ph idx="1"/>
          </p:nvPr>
        </p:nvSpPr>
        <p:spPr/>
        <p:txBody>
          <a:bodyPr vert="horz" wrap="square" lIns="91440" tIns="45720" rIns="91440" bIns="45720" anchor="t" anchorCtr="0"/>
          <a:lstStyle/>
          <a:p>
            <a:r>
              <a:rPr lang="en-US" altLang="en-US" i="1" dirty="0"/>
              <a:t>Pararhyme</a:t>
            </a:r>
            <a:r>
              <a:rPr lang="en-US" altLang="en-US" dirty="0"/>
              <a:t> is poet Edmund Blunden’s term for </a:t>
            </a:r>
            <a:r>
              <a:rPr lang="en-US" altLang="en-US" dirty="0">
                <a:solidFill>
                  <a:srgbClr val="C00000"/>
                </a:solidFill>
              </a:rPr>
              <a:t>double consonance</a:t>
            </a:r>
            <a:r>
              <a:rPr lang="en-US" altLang="en-US" dirty="0"/>
              <a:t>, where different vowels appear within identical consonant pairs. For example, in  Wilfred Owen’s “Strange Meeting”: </a:t>
            </a:r>
          </a:p>
          <a:p>
            <a:pPr>
              <a:buNone/>
            </a:pPr>
            <a:r>
              <a:rPr lang="en-US" altLang="en-US" dirty="0"/>
              <a:t>“</a:t>
            </a:r>
            <a:r>
              <a:rPr lang="en-US" altLang="en-US" sz="2400" dirty="0"/>
              <a:t>Through granites which Titanic wars had </a:t>
            </a:r>
            <a:r>
              <a:rPr lang="en-US" altLang="en-US" sz="2400" i="1" dirty="0">
                <a:solidFill>
                  <a:srgbClr val="C00000"/>
                </a:solidFill>
              </a:rPr>
              <a:t>groined</a:t>
            </a:r>
            <a:r>
              <a:rPr lang="en-US" altLang="en-US" sz="2400" dirty="0"/>
              <a:t>. </a:t>
            </a:r>
          </a:p>
          <a:p>
            <a:pPr>
              <a:buNone/>
            </a:pPr>
            <a:r>
              <a:rPr lang="en-US" altLang="en-US" sz="2400" dirty="0"/>
              <a:t>  Yet also there encumbered sleepers </a:t>
            </a:r>
            <a:r>
              <a:rPr lang="en-US" altLang="en-US" sz="2400" i="1" dirty="0">
                <a:solidFill>
                  <a:srgbClr val="C00000"/>
                </a:solidFill>
              </a:rPr>
              <a:t>groaned</a:t>
            </a:r>
            <a:r>
              <a:rPr lang="en-US" altLang="en-US" sz="2400" dirty="0">
                <a:solidFill>
                  <a:srgbClr val="C00000"/>
                </a:solidFill>
              </a:rPr>
              <a:t>.</a:t>
            </a:r>
            <a:r>
              <a:rPr lang="en-US" altLang="en-US" sz="2400" dirty="0"/>
              <a:t>”</a:t>
            </a:r>
          </a:p>
          <a:p>
            <a:pPr>
              <a:buNone/>
            </a:pPr>
            <a:r>
              <a:rPr lang="en-US" altLang="en-US" sz="2400" i="1" dirty="0"/>
              <a:t>   </a:t>
            </a:r>
            <a:endParaRPr lang="en-US" altLang="en-US" sz="24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43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Cont’d</a:t>
            </a:r>
            <a:endParaRPr kumimoji="0" lang="en-US" sz="43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164867" name="Content Placeholder 2"/>
          <p:cNvSpPr>
            <a:spLocks noGrp="1"/>
          </p:cNvSpPr>
          <p:nvPr>
            <p:ph idx="1"/>
          </p:nvPr>
        </p:nvSpPr>
        <p:spPr/>
        <p:txBody>
          <a:bodyPr vert="horz" wrap="square" lIns="91440" tIns="45720" rIns="91440" bIns="45720" anchor="t" anchorCtr="0">
            <a:normAutofit lnSpcReduction="10000"/>
          </a:bodyPr>
          <a:lstStyle/>
          <a:p>
            <a:r>
              <a:rPr lang="en-US" altLang="en-US" b="1" i="1" dirty="0"/>
              <a:t>Half rhyme</a:t>
            </a:r>
            <a:r>
              <a:rPr lang="en-US" altLang="en-US" b="1" dirty="0"/>
              <a:t> </a:t>
            </a:r>
            <a:r>
              <a:rPr lang="en-US" altLang="en-US" dirty="0"/>
              <a:t>is the rhyming of the ending consonant sounds in a word (such as “te</a:t>
            </a:r>
            <a:r>
              <a:rPr lang="en-US" altLang="en-US" dirty="0">
                <a:solidFill>
                  <a:srgbClr val="C00000"/>
                </a:solidFill>
              </a:rPr>
              <a:t>ll</a:t>
            </a:r>
            <a:r>
              <a:rPr lang="en-US" altLang="en-US" dirty="0"/>
              <a:t>” with “to</a:t>
            </a:r>
            <a:r>
              <a:rPr lang="en-US" altLang="en-US" dirty="0">
                <a:solidFill>
                  <a:srgbClr val="C00000"/>
                </a:solidFill>
              </a:rPr>
              <a:t>ll</a:t>
            </a:r>
            <a:r>
              <a:rPr lang="en-US" altLang="en-US" dirty="0"/>
              <a:t>,”</a:t>
            </a:r>
          </a:p>
          <a:p>
            <a:pPr>
              <a:buNone/>
            </a:pPr>
            <a:r>
              <a:rPr lang="en-US" altLang="en-US" dirty="0"/>
              <a:t>                  or</a:t>
            </a:r>
          </a:p>
          <a:p>
            <a:pPr>
              <a:buNone/>
            </a:pPr>
            <a:r>
              <a:rPr lang="en-US" altLang="en-US" dirty="0"/>
              <a:t> “sop</a:t>
            </a:r>
            <a:r>
              <a:rPr lang="en-US" altLang="en-US" b="1" dirty="0">
                <a:solidFill>
                  <a:srgbClr val="FF0000"/>
                </a:solidFill>
              </a:rPr>
              <a:t>ped</a:t>
            </a:r>
            <a:r>
              <a:rPr lang="en-US" altLang="en-US" dirty="0"/>
              <a:t>” with “lea</a:t>
            </a:r>
            <a:r>
              <a:rPr lang="en-US" altLang="en-US" dirty="0">
                <a:solidFill>
                  <a:srgbClr val="FF0000"/>
                </a:solidFill>
              </a:rPr>
              <a:t>pt</a:t>
            </a:r>
            <a:r>
              <a:rPr lang="en-US" altLang="en-US" dirty="0"/>
              <a:t>”).</a:t>
            </a:r>
          </a:p>
          <a:p>
            <a:r>
              <a:rPr lang="en-US" altLang="en-US" dirty="0"/>
              <a:t> This is also termed “</a:t>
            </a:r>
            <a:r>
              <a:rPr lang="en-US" altLang="en-US" dirty="0">
                <a:solidFill>
                  <a:srgbClr val="FF9966"/>
                </a:solidFill>
              </a:rPr>
              <a:t>off-rhyme</a:t>
            </a:r>
            <a:r>
              <a:rPr lang="en-US" altLang="en-US" dirty="0"/>
              <a:t>,” “</a:t>
            </a:r>
            <a:r>
              <a:rPr lang="en-US" altLang="en-US" dirty="0">
                <a:solidFill>
                  <a:srgbClr val="FF9966"/>
                </a:solidFill>
              </a:rPr>
              <a:t>slant</a:t>
            </a:r>
            <a:r>
              <a:rPr lang="en-US" altLang="en-US" dirty="0">
                <a:solidFill>
                  <a:srgbClr val="FF0000"/>
                </a:solidFill>
              </a:rPr>
              <a:t> </a:t>
            </a:r>
            <a:r>
              <a:rPr lang="en-US" altLang="en-US" dirty="0">
                <a:solidFill>
                  <a:srgbClr val="FF9966"/>
                </a:solidFill>
              </a:rPr>
              <a:t>rhyme</a:t>
            </a:r>
            <a:r>
              <a:rPr lang="en-US" altLang="en-US" dirty="0"/>
              <a:t>,” or </a:t>
            </a:r>
            <a:r>
              <a:rPr lang="en-US" altLang="en-US" dirty="0">
                <a:solidFill>
                  <a:srgbClr val="FF9966"/>
                </a:solidFill>
              </a:rPr>
              <a:t>apophany</a:t>
            </a:r>
            <a:r>
              <a:rPr lang="en-US" altLang="en-US" dirty="0"/>
              <a:t>. See consonance.</a:t>
            </a:r>
          </a:p>
          <a:p>
            <a:r>
              <a:rPr lang="en-US" altLang="en-US" b="1" dirty="0"/>
              <a:t>Slant Rhymes</a:t>
            </a:r>
            <a:r>
              <a:rPr lang="en-US" altLang="en-US" dirty="0"/>
              <a:t>: (sometimes called imperfect, partial, near, oblique, off etc.)</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itle 2"/>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32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Good Times</a:t>
            </a:r>
          </a:p>
        </p:txBody>
      </p:sp>
      <p:sp>
        <p:nvSpPr>
          <p:cNvPr id="2" name="Content Placeholder 1"/>
          <p:cNvSpPr>
            <a:spLocks noGrp="1"/>
          </p:cNvSpPr>
          <p:nvPr>
            <p:ph idx="1"/>
          </p:nvPr>
        </p:nvSpPr>
        <p:spPr>
          <a:ln>
            <a:solidFill>
              <a:schemeClr val="bg2">
                <a:lumMod val="50000"/>
              </a:schemeClr>
            </a:solidFill>
          </a:ln>
        </p:spPr>
        <p:txBody>
          <a:bodyPr vert="horz" wrap="square" lIns="91440" tIns="45720" rIns="91440" bIns="45720" numCol="1" rtlCol="0" anchor="t" anchorCtr="0" compatLnSpc="1">
            <a:normAutofit fontScale="40000" lnSpcReduction="20000"/>
          </a:bodyPr>
          <a:lstStyle/>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smtClean="0">
                <a:ln>
                  <a:noFill/>
                </a:ln>
                <a:solidFill>
                  <a:srgbClr val="00B050"/>
                </a:solidFill>
                <a:effectLst/>
                <a:uLnTx/>
                <a:uFillTx/>
                <a:latin typeface="+mn-lt"/>
                <a:ea typeface="+mn-ea"/>
                <a:cs typeface="+mn-cs"/>
              </a:rPr>
              <a:t>M</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y </a:t>
            </a:r>
            <a:r>
              <a:rPr kumimoji="0" lang="en-US" sz="3200" b="0" i="0" u="none" strike="noStrike" kern="1200" cap="none" spc="0" normalizeH="0" baseline="0" noProof="0" dirty="0" smtClean="0">
                <a:ln>
                  <a:noFill/>
                </a:ln>
                <a:solidFill>
                  <a:srgbClr val="00B050"/>
                </a:solidFill>
                <a:effectLst/>
                <a:uLnTx/>
                <a:uFillTx/>
                <a:latin typeface="+mn-lt"/>
                <a:ea typeface="+mn-ea"/>
                <a:cs typeface="+mn-cs"/>
              </a:rPr>
              <a:t>m</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a</a:t>
            </a:r>
            <a:r>
              <a:rPr kumimoji="0" lang="en-US" sz="3200" b="0" i="0" u="none" strike="noStrike" kern="1200" cap="none" spc="0" normalizeH="0" baseline="0" noProof="0" dirty="0" smtClean="0">
                <a:ln>
                  <a:noFill/>
                </a:ln>
                <a:solidFill>
                  <a:srgbClr val="00B050"/>
                </a:solidFill>
                <a:effectLst/>
                <a:uLnTx/>
                <a:uFillTx/>
                <a:latin typeface="+mn-lt"/>
                <a:ea typeface="+mn-ea"/>
                <a:cs typeface="+mn-cs"/>
              </a:rPr>
              <a:t>m</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a has </a:t>
            </a:r>
            <a:r>
              <a:rPr kumimoji="0" lang="en-US" sz="3200" b="0" i="0" u="none" strike="noStrike" kern="1200" cap="none" spc="0" normalizeH="0" baseline="0" noProof="0" dirty="0" smtClean="0">
                <a:ln>
                  <a:noFill/>
                </a:ln>
                <a:solidFill>
                  <a:srgbClr val="00B050"/>
                </a:solidFill>
                <a:effectLst/>
                <a:uLnTx/>
                <a:uFillTx/>
                <a:latin typeface="+mn-lt"/>
                <a:ea typeface="+mn-ea"/>
                <a:cs typeface="+mn-cs"/>
              </a:rPr>
              <a:t>m</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ade bread</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smtClean="0">
                <a:ln>
                  <a:noFill/>
                </a:ln>
                <a:solidFill>
                  <a:srgbClr val="FF0000"/>
                </a:solidFill>
                <a:effectLst/>
                <a:uLnTx/>
                <a:uFillTx/>
                <a:latin typeface="+mn-lt"/>
                <a:ea typeface="+mn-ea"/>
                <a:cs typeface="+mn-cs"/>
              </a:rPr>
              <a:t>And</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Gra</a:t>
            </a:r>
            <a:r>
              <a:rPr kumimoji="0" lang="en-US" sz="3200" b="0" i="0" u="none" strike="noStrike" kern="1200" cap="none" spc="0" normalizeH="0" baseline="0" noProof="0" dirty="0" err="1" smtClean="0">
                <a:ln>
                  <a:noFill/>
                </a:ln>
                <a:solidFill>
                  <a:srgbClr val="00B050"/>
                </a:solidFill>
                <a:effectLst/>
                <a:uLnTx/>
                <a:uFillTx/>
                <a:latin typeface="+mn-lt"/>
                <a:ea typeface="+mn-ea"/>
                <a:cs typeface="+mn-cs"/>
              </a:rPr>
              <a:t>m</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paw</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has co</a:t>
            </a:r>
            <a:r>
              <a:rPr kumimoji="0" lang="en-US" sz="3200" b="0" i="0" u="none" strike="noStrike" kern="1200" cap="none" spc="0" normalizeH="0" baseline="0" noProof="0" dirty="0" smtClean="0">
                <a:ln>
                  <a:noFill/>
                </a:ln>
                <a:solidFill>
                  <a:srgbClr val="00B050"/>
                </a:solidFill>
                <a:effectLst/>
                <a:uLnTx/>
                <a:uFillTx/>
                <a:latin typeface="+mn-lt"/>
                <a:ea typeface="+mn-ea"/>
                <a:cs typeface="+mn-cs"/>
              </a:rPr>
              <a:t>m</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e         The repetition of/</a:t>
            </a:r>
            <a:r>
              <a:rPr kumimoji="0" lang="en-US" sz="3200" b="0" i="0" u="none" strike="noStrike" kern="1200" cap="none" spc="0" normalizeH="0" baseline="0" noProof="0" dirty="0" smtClean="0">
                <a:ln>
                  <a:noFill/>
                </a:ln>
                <a:solidFill>
                  <a:srgbClr val="00B050"/>
                </a:solidFill>
                <a:effectLst/>
                <a:uLnTx/>
                <a:uFillTx/>
                <a:latin typeface="+mn-lt"/>
                <a:ea typeface="+mn-ea"/>
                <a:cs typeface="+mn-cs"/>
              </a:rPr>
              <a:t>m/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creates </a:t>
            </a:r>
            <a:r>
              <a:rPr kumimoji="0" lang="en-US" sz="3200" b="0" i="0" u="none" strike="noStrike" kern="1200" cap="none" spc="0" normalizeH="0" baseline="0" noProof="0" dirty="0" smtClean="0">
                <a:ln>
                  <a:noFill/>
                </a:ln>
                <a:solidFill>
                  <a:srgbClr val="00B050"/>
                </a:solidFill>
                <a:effectLst/>
                <a:uLnTx/>
                <a:uFillTx/>
                <a:latin typeface="+mn-lt"/>
                <a:ea typeface="+mn-ea"/>
                <a:cs typeface="+mn-cs"/>
              </a:rPr>
              <a:t>consonance </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smtClean="0">
                <a:ln>
                  <a:noFill/>
                </a:ln>
                <a:solidFill>
                  <a:srgbClr val="FF0000"/>
                </a:solidFill>
                <a:effectLst/>
                <a:uLnTx/>
                <a:uFillTx/>
                <a:latin typeface="+mn-lt"/>
                <a:ea typeface="+mn-ea"/>
                <a:cs typeface="+mn-cs"/>
              </a:rPr>
              <a:t>And</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everybody is drunk</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smtClean="0">
                <a:ln>
                  <a:noFill/>
                </a:ln>
                <a:solidFill>
                  <a:srgbClr val="FF0000"/>
                </a:solidFill>
                <a:effectLst/>
                <a:uLnTx/>
                <a:uFillTx/>
                <a:latin typeface="+mn-lt"/>
                <a:ea typeface="+mn-ea"/>
                <a:cs typeface="+mn-cs"/>
              </a:rPr>
              <a:t>And</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smtClean="0">
                <a:ln>
                  <a:noFill/>
                </a:ln>
                <a:solidFill>
                  <a:schemeClr val="accent1"/>
                </a:solidFill>
                <a:effectLst/>
                <a:uLnTx/>
                <a:uFillTx/>
                <a:latin typeface="+mn-lt"/>
                <a:ea typeface="+mn-ea"/>
                <a:cs typeface="+mn-cs"/>
              </a:rPr>
              <a:t>danc</a:t>
            </a:r>
            <a:r>
              <a:rPr kumimoji="0" lang="en-US" sz="3200" b="0" i="0" u="none" strike="noStrike" kern="1200" cap="none" spc="0" normalizeH="0" baseline="0" noProof="0" dirty="0" smtClean="0">
                <a:ln>
                  <a:noFill/>
                </a:ln>
                <a:solidFill>
                  <a:srgbClr val="FF0000"/>
                </a:solidFill>
                <a:effectLst/>
                <a:uLnTx/>
                <a:uFillTx/>
                <a:latin typeface="+mn-lt"/>
                <a:ea typeface="+mn-ea"/>
                <a:cs typeface="+mn-cs"/>
              </a:rPr>
              <a:t>ing</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smtClean="0">
                <a:ln>
                  <a:noFill/>
                </a:ln>
                <a:solidFill>
                  <a:srgbClr val="00B0F0"/>
                </a:solidFill>
                <a:effectLst/>
                <a:uLnTx/>
                <a:uFillTx/>
                <a:latin typeface="+mn-lt"/>
                <a:ea typeface="+mn-ea"/>
                <a:cs typeface="+mn-cs"/>
              </a:rPr>
              <a:t>in the kitchen          </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smtClean="0">
                <a:ln>
                  <a:noFill/>
                </a:ln>
                <a:solidFill>
                  <a:srgbClr val="FF0000"/>
                </a:solidFill>
                <a:effectLst/>
                <a:uLnTx/>
                <a:uFillTx/>
                <a:latin typeface="+mn-lt"/>
                <a:ea typeface="+mn-ea"/>
                <a:cs typeface="+mn-cs"/>
              </a:rPr>
              <a:t>And</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smtClean="0">
                <a:ln>
                  <a:noFill/>
                </a:ln>
                <a:solidFill>
                  <a:schemeClr val="accent1"/>
                </a:solidFill>
                <a:effectLst/>
                <a:uLnTx/>
                <a:uFillTx/>
                <a:latin typeface="+mn-lt"/>
                <a:ea typeface="+mn-ea"/>
                <a:cs typeface="+mn-cs"/>
              </a:rPr>
              <a:t>sing</a:t>
            </a:r>
            <a:r>
              <a:rPr kumimoji="0" lang="en-US" sz="3200" b="0" i="0" u="none" strike="noStrike" kern="1200" cap="none" spc="0" normalizeH="0" baseline="0" noProof="0" dirty="0" smtClean="0">
                <a:ln>
                  <a:noFill/>
                </a:ln>
                <a:solidFill>
                  <a:srgbClr val="FF0000"/>
                </a:solidFill>
                <a:effectLst/>
                <a:uLnTx/>
                <a:uFillTx/>
                <a:latin typeface="+mn-lt"/>
                <a:ea typeface="+mn-ea"/>
                <a:cs typeface="+mn-cs"/>
              </a:rPr>
              <a:t>ing</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smtClean="0">
                <a:ln>
                  <a:noFill/>
                </a:ln>
                <a:solidFill>
                  <a:srgbClr val="00B0F0"/>
                </a:solidFill>
                <a:effectLst/>
                <a:uLnTx/>
                <a:uFillTx/>
                <a:latin typeface="+mn-lt"/>
                <a:ea typeface="+mn-ea"/>
                <a:cs typeface="+mn-cs"/>
              </a:rPr>
              <a:t>in the kitchen                     Linguistic parallelism </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The repetition of </a:t>
            </a:r>
            <a:r>
              <a:rPr kumimoji="0" lang="en-US" sz="3200" b="0" i="0" u="none" strike="noStrike" kern="1200" cap="none" spc="0" normalizeH="0" baseline="0" noProof="0" dirty="0" smtClean="0">
                <a:ln>
                  <a:noFill/>
                </a:ln>
                <a:solidFill>
                  <a:srgbClr val="FF0000"/>
                </a:solidFill>
                <a:effectLst/>
                <a:uLnTx/>
                <a:uFillTx/>
                <a:latin typeface="+mn-lt"/>
                <a:ea typeface="+mn-ea"/>
                <a:cs typeface="+mn-cs"/>
              </a:rPr>
              <a:t>and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at the beginning of these lines creates </a:t>
            </a:r>
            <a:r>
              <a:rPr kumimoji="0" lang="en-US" sz="3200" b="0" i="0" u="none" strike="noStrike" kern="1200" cap="none" spc="0" normalizeH="0" baseline="0" noProof="0" dirty="0" smtClean="0">
                <a:ln>
                  <a:noFill/>
                </a:ln>
                <a:solidFill>
                  <a:srgbClr val="FF0000"/>
                </a:solidFill>
                <a:effectLst/>
                <a:uLnTx/>
                <a:uFillTx/>
                <a:latin typeface="+mn-lt"/>
                <a:ea typeface="+mn-ea"/>
                <a:cs typeface="+mn-cs"/>
              </a:rPr>
              <a:t>Anaphora</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Oh this is </a:t>
            </a:r>
            <a:r>
              <a:rPr kumimoji="0" lang="en-US" sz="3200" b="0" i="0" u="none" strike="noStrike" kern="1200" cap="none" spc="0" normalizeH="0" baseline="0" noProof="0" dirty="0" smtClean="0">
                <a:ln>
                  <a:noFill/>
                </a:ln>
                <a:solidFill>
                  <a:srgbClr val="00B050"/>
                </a:solidFill>
                <a:effectLst/>
                <a:uLnTx/>
                <a:uFillTx/>
                <a:latin typeface="+mn-lt"/>
                <a:ea typeface="+mn-ea"/>
                <a:cs typeface="+mn-cs"/>
              </a:rPr>
              <a:t>good times</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smtClean="0">
                <a:ln>
                  <a:noFill/>
                </a:ln>
                <a:solidFill>
                  <a:srgbClr val="00B050"/>
                </a:solidFill>
                <a:effectLst/>
                <a:uLnTx/>
                <a:uFillTx/>
                <a:latin typeface="+mn-lt"/>
                <a:ea typeface="+mn-ea"/>
                <a:cs typeface="+mn-cs"/>
              </a:rPr>
              <a:t>Good times                         Refrain</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smtClean="0">
                <a:ln>
                  <a:noFill/>
                </a:ln>
                <a:solidFill>
                  <a:srgbClr val="00B050"/>
                </a:solidFill>
                <a:effectLst/>
                <a:uLnTx/>
                <a:uFillTx/>
                <a:latin typeface="+mn-lt"/>
                <a:ea typeface="+mn-ea"/>
                <a:cs typeface="+mn-cs"/>
              </a:rPr>
              <a:t>Good times</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Oh children think about the </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smtClean="0">
                <a:ln>
                  <a:noFill/>
                </a:ln>
                <a:solidFill>
                  <a:srgbClr val="00B050"/>
                </a:solidFill>
                <a:effectLst/>
                <a:uLnTx/>
                <a:uFillTx/>
                <a:latin typeface="+mn-lt"/>
                <a:ea typeface="+mn-ea"/>
                <a:cs typeface="+mn-cs"/>
              </a:rPr>
              <a:t>Good times.                                       Enjambment</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6" name="Right Brace 5"/>
          <p:cNvSpPr/>
          <p:nvPr/>
        </p:nvSpPr>
        <p:spPr>
          <a:xfrm>
            <a:off x="3657600" y="1676400"/>
            <a:ext cx="155575" cy="914400"/>
          </a:xfrm>
          <a:prstGeom prst="rightBrace">
            <a:avLst/>
          </a:prstGeom>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7" name="Right Brace 6"/>
          <p:cNvSpPr/>
          <p:nvPr/>
        </p:nvSpPr>
        <p:spPr>
          <a:xfrm>
            <a:off x="4191000" y="2590800"/>
            <a:ext cx="155575" cy="914400"/>
          </a:xfrm>
          <a:prstGeom prst="rightBrace">
            <a:avLst/>
          </a:prstGeom>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8" name="Right Brace 7"/>
          <p:cNvSpPr/>
          <p:nvPr/>
        </p:nvSpPr>
        <p:spPr>
          <a:xfrm>
            <a:off x="2743200" y="4191000"/>
            <a:ext cx="155575" cy="914400"/>
          </a:xfrm>
          <a:prstGeom prst="rightBrace">
            <a:avLst/>
          </a:prstGeom>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9" name="Right Brace 8"/>
          <p:cNvSpPr/>
          <p:nvPr/>
        </p:nvSpPr>
        <p:spPr>
          <a:xfrm>
            <a:off x="3657600" y="5181600"/>
            <a:ext cx="155575" cy="914400"/>
          </a:xfrm>
          <a:prstGeom prst="rightBrace">
            <a:avLst/>
          </a:prstGeom>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spTree>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2800" b="1" i="0" u="none" strike="noStrike" kern="1200" cap="none" spc="0" normalizeH="0" baseline="0" noProof="0" dirty="0" smtClean="0">
                <a:ln>
                  <a:noFill/>
                </a:ln>
                <a:solidFill>
                  <a:srgbClr val="FF0000"/>
                </a:solidFill>
                <a:effectLst>
                  <a:outerShdw blurRad="50000" dist="30000" dir="5400000" algn="tl" rotWithShape="0">
                    <a:srgbClr val="000000">
                      <a:alpha val="30000"/>
                    </a:srgbClr>
                  </a:outerShdw>
                </a:effectLst>
                <a:uLnTx/>
                <a:uFillTx/>
                <a:latin typeface="+mj-lt"/>
                <a:ea typeface="+mj-ea"/>
                <a:cs typeface="+mj-cs"/>
              </a:rPr>
              <a:t>MOTHER (By E. Coleman)</a:t>
            </a:r>
            <a:r>
              <a:rPr kumimoji="0" lang="en-US" sz="2800" b="0" i="0" u="none" strike="noStrike" kern="1200" cap="none" spc="0" normalizeH="0" baseline="0" noProof="0" dirty="0" smtClean="0">
                <a:ln>
                  <a:noFill/>
                </a:ln>
                <a:solidFill>
                  <a:srgbClr val="FF0000"/>
                </a:solidFill>
                <a:effectLst>
                  <a:outerShdw blurRad="50000" dist="30000" dir="5400000" algn="tl" rotWithShape="0">
                    <a:srgbClr val="000000">
                      <a:alpha val="30000"/>
                    </a:srgbClr>
                  </a:outerShdw>
                </a:effectLst>
                <a:uLnTx/>
                <a:uFillTx/>
                <a:latin typeface="+mj-lt"/>
                <a:ea typeface="+mj-ea"/>
                <a:cs typeface="+mj-cs"/>
              </a:rPr>
              <a:t/>
            </a:r>
            <a:br>
              <a:rPr kumimoji="0" lang="en-US" sz="2800" b="0" i="0" u="none" strike="noStrike" kern="1200" cap="none" spc="0" normalizeH="0" baseline="0" noProof="0" dirty="0" smtClean="0">
                <a:ln>
                  <a:noFill/>
                </a:ln>
                <a:solidFill>
                  <a:srgbClr val="FF0000"/>
                </a:solidFill>
                <a:effectLst>
                  <a:outerShdw blurRad="50000" dist="30000" dir="5400000" algn="tl" rotWithShape="0">
                    <a:srgbClr val="000000">
                      <a:alpha val="30000"/>
                    </a:srgbClr>
                  </a:outerShdw>
                </a:effectLst>
                <a:uLnTx/>
                <a:uFillTx/>
                <a:latin typeface="+mj-lt"/>
                <a:ea typeface="+mj-ea"/>
                <a:cs typeface="+mj-cs"/>
              </a:rPr>
            </a:br>
            <a:endParaRPr kumimoji="0" lang="en-US" sz="2800" b="0" i="0" u="none" strike="noStrike" kern="1200" cap="none" spc="0" normalizeH="0" baseline="0" noProof="0" dirty="0" smtClean="0">
              <a:ln>
                <a:noFill/>
              </a:ln>
              <a:solidFill>
                <a:srgbClr val="FF0000"/>
              </a:solidFill>
              <a:effectLst>
                <a:outerShdw blurRad="50000" dist="30000" dir="5400000" algn="tl" rotWithShape="0">
                  <a:srgbClr val="000000">
                    <a:alpha val="30000"/>
                  </a:srgbClr>
                </a:outerShdw>
              </a:effectLst>
              <a:uLnTx/>
              <a:uFillTx/>
              <a:latin typeface="+mj-lt"/>
              <a:ea typeface="+mj-ea"/>
              <a:cs typeface="+mj-cs"/>
            </a:endParaRPr>
          </a:p>
        </p:txBody>
      </p:sp>
      <p:sp>
        <p:nvSpPr>
          <p:cNvPr id="3" name="Content Placeholder 2"/>
          <p:cNvSpPr>
            <a:spLocks noGrp="1"/>
          </p:cNvSpPr>
          <p:nvPr>
            <p:ph idx="1"/>
          </p:nvPr>
        </p:nvSpPr>
        <p:spPr>
          <a:ln>
            <a:solidFill>
              <a:schemeClr val="bg2">
                <a:lumMod val="50000"/>
              </a:schemeClr>
            </a:solidFill>
          </a:ln>
        </p:spPr>
        <p:txBody>
          <a:bodyPr vert="horz" wrap="square" lIns="91440" tIns="45720" rIns="91440" bIns="45720" numCol="1" rtlCol="0" anchor="t" anchorCtr="0" compatLnSpc="1">
            <a:normAutofit fontScale="55000" lnSpcReduction="20000"/>
          </a:bodyPr>
          <a:lstStyle/>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a:ln>
                  <a:noFill/>
                </a:ln>
                <a:solidFill>
                  <a:schemeClr val="tx1"/>
                </a:solidFill>
                <a:effectLst/>
                <a:uLnTx/>
                <a:uFillTx/>
                <a:latin typeface="+mn-lt"/>
                <a:ea typeface="+mn-ea"/>
                <a:cs typeface="+mn-cs"/>
              </a:rPr>
              <a:t>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 </a:t>
            </a:r>
            <a:r>
              <a:rPr kumimoji="0" lang="en-US" sz="3200" b="0" i="0" u="none" strike="noStrike" kern="1200" cap="none" spc="0" normalizeH="0" baseline="0" noProof="0" dirty="0">
                <a:ln>
                  <a:noFill/>
                </a:ln>
                <a:solidFill>
                  <a:schemeClr val="tx1"/>
                </a:solidFill>
                <a:effectLst/>
                <a:uLnTx/>
                <a:uFillTx/>
                <a:latin typeface="+mn-lt"/>
                <a:ea typeface="+mn-ea"/>
                <a:cs typeface="+mn-cs"/>
              </a:rPr>
              <a:t>mother’s love’s more precious than </a:t>
            </a:r>
            <a:r>
              <a:rPr kumimoji="0" lang="en-US" sz="3200" b="0" i="0" u="none" strike="noStrike" kern="1200" cap="none" spc="0" normalizeH="0" baseline="0" noProof="0" dirty="0">
                <a:ln>
                  <a:noFill/>
                </a:ln>
                <a:solidFill>
                  <a:srgbClr val="00B050"/>
                </a:solidFill>
                <a:effectLst/>
                <a:uLnTx/>
                <a:uFillTx/>
                <a:latin typeface="+mn-lt"/>
                <a:ea typeface="+mn-ea"/>
                <a:cs typeface="+mn-cs"/>
              </a:rPr>
              <a:t>gold</a:t>
            </a:r>
            <a:r>
              <a:rPr kumimoji="0" lang="en-US" sz="3200" b="0" i="0" u="none" strike="noStrike" kern="1200" cap="none" spc="0" normalizeH="0" baseline="0" noProof="0" dirty="0">
                <a:ln>
                  <a:noFill/>
                </a:ln>
                <a:solidFill>
                  <a:schemeClr val="tx1"/>
                </a:solidFill>
                <a:effectLst/>
                <a:uLnTx/>
                <a:uFillTx/>
                <a:latin typeface="+mn-lt"/>
                <a:ea typeface="+mn-ea"/>
                <a:cs typeface="+mn-cs"/>
              </a:rPr>
              <a:t>,</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a:ln>
                  <a:noFill/>
                </a:ln>
                <a:solidFill>
                  <a:schemeClr val="tx1"/>
                </a:solidFill>
                <a:effectLst/>
                <a:uLnTx/>
                <a:uFillTx/>
                <a:latin typeface="+mn-lt"/>
                <a:ea typeface="+mn-ea"/>
                <a:cs typeface="+mn-cs"/>
              </a:rPr>
              <a:t>    She’s someone strong for you to </a:t>
            </a:r>
            <a:r>
              <a:rPr kumimoji="0" lang="en-US" sz="3200" b="0" i="0" u="none" strike="noStrike" kern="1200" cap="none" spc="0" normalizeH="0" baseline="0" noProof="0" dirty="0">
                <a:ln>
                  <a:noFill/>
                </a:ln>
                <a:solidFill>
                  <a:srgbClr val="00B050"/>
                </a:solidFill>
                <a:effectLst/>
                <a:uLnTx/>
                <a:uFillTx/>
                <a:latin typeface="+mn-lt"/>
                <a:ea typeface="+mn-ea"/>
                <a:cs typeface="+mn-cs"/>
              </a:rPr>
              <a:t>hold</a:t>
            </a:r>
            <a:r>
              <a:rPr kumimoji="0" lang="en-US" sz="3200" b="0" i="0" u="none" strike="noStrike" kern="1200" cap="none" spc="0" normalizeH="0" baseline="0" noProof="0" dirty="0">
                <a:ln>
                  <a:noFill/>
                </a:ln>
                <a:solidFill>
                  <a:schemeClr val="tx1"/>
                </a:solidFill>
                <a:effectLst/>
                <a:uLnTx/>
                <a:uFillTx/>
                <a:latin typeface="+mn-lt"/>
                <a:ea typeface="+mn-ea"/>
                <a:cs typeface="+mn-cs"/>
              </a:rPr>
              <a:t>.</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a:ln>
                  <a:noFill/>
                </a:ln>
                <a:solidFill>
                  <a:schemeClr val="tx1"/>
                </a:solidFill>
                <a:effectLst/>
                <a:uLnTx/>
                <a:uFillTx/>
                <a:latin typeface="+mn-lt"/>
                <a:ea typeface="+mn-ea"/>
                <a:cs typeface="+mn-cs"/>
              </a:rPr>
              <a:t>    She gives you life, she gives you </a:t>
            </a:r>
            <a:r>
              <a:rPr kumimoji="0" lang="en-US" sz="3200" b="0" i="0" u="none" strike="noStrike" kern="1200" cap="none" spc="0" normalizeH="0" baseline="0" noProof="0" dirty="0">
                <a:ln>
                  <a:noFill/>
                </a:ln>
                <a:solidFill>
                  <a:srgbClr val="FF0000"/>
                </a:solidFill>
                <a:effectLst/>
                <a:uLnTx/>
                <a:uFillTx/>
                <a:latin typeface="+mn-lt"/>
                <a:ea typeface="+mn-ea"/>
                <a:cs typeface="+mn-cs"/>
              </a:rPr>
              <a:t>hope</a:t>
            </a:r>
            <a:r>
              <a:rPr kumimoji="0" lang="en-US" sz="3200" b="0" i="0" u="none" strike="noStrike" kern="1200" cap="none" spc="0" normalizeH="0" baseline="0" noProof="0" dirty="0">
                <a:ln>
                  <a:noFill/>
                </a:ln>
                <a:solidFill>
                  <a:schemeClr val="tx1"/>
                </a:solidFill>
                <a:effectLst/>
                <a:uLnTx/>
                <a:uFillTx/>
                <a:latin typeface="+mn-lt"/>
                <a:ea typeface="+mn-ea"/>
                <a:cs typeface="+mn-cs"/>
              </a:rPr>
              <a:t>,</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a:ln>
                  <a:noFill/>
                </a:ln>
                <a:solidFill>
                  <a:schemeClr val="tx1"/>
                </a:solidFill>
                <a:effectLst/>
                <a:uLnTx/>
                <a:uFillTx/>
                <a:latin typeface="+mn-lt"/>
                <a:ea typeface="+mn-ea"/>
                <a:cs typeface="+mn-cs"/>
              </a:rPr>
              <a:t>    She gives you strength so you can </a:t>
            </a:r>
            <a:r>
              <a:rPr kumimoji="0" lang="en-US" sz="3200" b="0" i="0" u="none" strike="noStrike" kern="1200" cap="none" spc="0" normalizeH="0" baseline="0" noProof="0" dirty="0">
                <a:ln>
                  <a:noFill/>
                </a:ln>
                <a:solidFill>
                  <a:srgbClr val="FF0000"/>
                </a:solidFill>
                <a:effectLst/>
                <a:uLnTx/>
                <a:uFillTx/>
                <a:latin typeface="+mn-lt"/>
                <a:ea typeface="+mn-ea"/>
                <a:cs typeface="+mn-cs"/>
              </a:rPr>
              <a:t>cope</a:t>
            </a:r>
            <a:r>
              <a:rPr kumimoji="0" lang="en-US" sz="3200" b="0" i="0" u="none" strike="noStrike" kern="1200" cap="none" spc="0" normalizeH="0" baseline="0" noProof="0" dirty="0">
                <a:ln>
                  <a:noFill/>
                </a:ln>
                <a:solidFill>
                  <a:schemeClr val="tx1"/>
                </a:solidFill>
                <a:effectLst/>
                <a:uLnTx/>
                <a:uFillTx/>
                <a:latin typeface="+mn-lt"/>
                <a:ea typeface="+mn-ea"/>
                <a:cs typeface="+mn-cs"/>
              </a:rPr>
              <a:t>.</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a:ln>
                  <a:noFill/>
                </a:ln>
                <a:solidFill>
                  <a:schemeClr val="tx1"/>
                </a:solidFill>
                <a:effectLst/>
                <a:uLnTx/>
                <a:uFillTx/>
                <a:latin typeface="+mn-lt"/>
                <a:ea typeface="+mn-ea"/>
                <a:cs typeface="+mn-cs"/>
              </a:rPr>
              <a:t>    You are linked to her by big </a:t>
            </a:r>
            <a:r>
              <a:rPr kumimoji="0" lang="en-US" sz="3200" b="0" i="0" u="none" strike="noStrike" kern="1200" cap="none" spc="0" normalizeH="0" baseline="0" noProof="0" dirty="0">
                <a:ln>
                  <a:noFill/>
                </a:ln>
                <a:solidFill>
                  <a:schemeClr val="accent2"/>
                </a:solidFill>
                <a:effectLst/>
                <a:uLnTx/>
                <a:uFillTx/>
                <a:latin typeface="+mn-lt"/>
                <a:ea typeface="+mn-ea"/>
                <a:cs typeface="+mn-cs"/>
              </a:rPr>
              <a:t>chain</a:t>
            </a:r>
            <a:r>
              <a:rPr kumimoji="0" lang="en-US" sz="3200" b="0" i="0" u="none" strike="noStrike" kern="1200" cap="none" spc="0" normalizeH="0" baseline="0" noProof="0" dirty="0">
                <a:ln>
                  <a:noFill/>
                </a:ln>
                <a:solidFill>
                  <a:schemeClr val="tx1"/>
                </a:solidFill>
                <a:effectLst/>
                <a:uLnTx/>
                <a:uFillTx/>
                <a:latin typeface="+mn-lt"/>
                <a:ea typeface="+mn-ea"/>
                <a:cs typeface="+mn-cs"/>
              </a:rPr>
              <a:t>,</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a:ln>
                  <a:noFill/>
                </a:ln>
                <a:solidFill>
                  <a:schemeClr val="tx1"/>
                </a:solidFill>
                <a:effectLst/>
                <a:uLnTx/>
                <a:uFillTx/>
                <a:latin typeface="+mn-lt"/>
                <a:ea typeface="+mn-ea"/>
                <a:cs typeface="+mn-cs"/>
              </a:rPr>
              <a:t>    Whose links of love share all your </a:t>
            </a:r>
            <a:r>
              <a:rPr kumimoji="0" lang="en-US" sz="3200" b="0" i="0" u="none" strike="noStrike" kern="1200" cap="none" spc="0" normalizeH="0" baseline="0" noProof="0" dirty="0">
                <a:ln>
                  <a:noFill/>
                </a:ln>
                <a:solidFill>
                  <a:schemeClr val="accent2"/>
                </a:solidFill>
                <a:effectLst/>
                <a:uLnTx/>
                <a:uFillTx/>
                <a:latin typeface="+mn-lt"/>
                <a:ea typeface="+mn-ea"/>
                <a:cs typeface="+mn-cs"/>
              </a:rPr>
              <a:t>pain</a:t>
            </a:r>
            <a:r>
              <a:rPr kumimoji="0" lang="en-US" sz="3200" b="0" i="0" u="none" strike="noStrike" kern="1200" cap="none" spc="0" normalizeH="0" baseline="0" noProof="0" dirty="0">
                <a:ln>
                  <a:noFill/>
                </a:ln>
                <a:solidFill>
                  <a:schemeClr val="tx1"/>
                </a:solidFill>
                <a:effectLst/>
                <a:uLnTx/>
                <a:uFillTx/>
                <a:latin typeface="+mn-lt"/>
                <a:ea typeface="+mn-ea"/>
                <a:cs typeface="+mn-cs"/>
              </a:rPr>
              <a:t>.</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a:ln>
                  <a:noFill/>
                </a:ln>
                <a:solidFill>
                  <a:schemeClr val="tx1"/>
                </a:solidFill>
                <a:effectLst/>
                <a:uLnTx/>
                <a:uFillTx/>
                <a:latin typeface="+mn-lt"/>
                <a:ea typeface="+mn-ea"/>
                <a:cs typeface="+mn-cs"/>
              </a:rPr>
              <a:t>    </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a:ln>
                  <a:noFill/>
                </a:ln>
                <a:solidFill>
                  <a:schemeClr val="tx1"/>
                </a:solidFill>
                <a:effectLst/>
                <a:uLnTx/>
                <a:uFillTx/>
                <a:latin typeface="+mn-lt"/>
                <a:ea typeface="+mn-ea"/>
                <a:cs typeface="+mn-cs"/>
              </a:rPr>
              <a:t>    Return her love; show her your </a:t>
            </a:r>
            <a:r>
              <a:rPr kumimoji="0" lang="en-US" sz="3200" b="0" i="0" u="none" strike="noStrike" kern="1200" cap="none" spc="0" normalizeH="0" baseline="0" noProof="0" dirty="0">
                <a:ln>
                  <a:noFill/>
                </a:ln>
                <a:solidFill>
                  <a:schemeClr val="accent3"/>
                </a:solidFill>
                <a:effectLst/>
                <a:uLnTx/>
                <a:uFillTx/>
                <a:latin typeface="+mn-lt"/>
                <a:ea typeface="+mn-ea"/>
                <a:cs typeface="+mn-cs"/>
              </a:rPr>
              <a:t>care</a:t>
            </a:r>
            <a:r>
              <a:rPr kumimoji="0" lang="en-US" sz="3200" b="0" i="0" u="none" strike="noStrike" kern="1200" cap="none" spc="0" normalizeH="0" baseline="0" noProof="0" dirty="0">
                <a:ln>
                  <a:noFill/>
                </a:ln>
                <a:solidFill>
                  <a:schemeClr val="tx1"/>
                </a:solidFill>
                <a:effectLst/>
                <a:uLnTx/>
                <a:uFillTx/>
                <a:latin typeface="+mn-lt"/>
                <a:ea typeface="+mn-ea"/>
                <a:cs typeface="+mn-cs"/>
              </a:rPr>
              <a:t>,</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a:ln>
                  <a:noFill/>
                </a:ln>
                <a:solidFill>
                  <a:schemeClr val="tx1"/>
                </a:solidFill>
                <a:effectLst/>
                <a:uLnTx/>
                <a:uFillTx/>
                <a:latin typeface="+mn-lt"/>
                <a:ea typeface="+mn-ea"/>
                <a:cs typeface="+mn-cs"/>
              </a:rPr>
              <a:t>    It’s something special that you </a:t>
            </a:r>
            <a:r>
              <a:rPr kumimoji="0" lang="en-US" sz="3200" b="0" i="0" u="none" strike="noStrike" kern="1200" cap="none" spc="0" normalizeH="0" baseline="0" noProof="0" dirty="0">
                <a:ln>
                  <a:noFill/>
                </a:ln>
                <a:solidFill>
                  <a:schemeClr val="accent3"/>
                </a:solidFill>
                <a:effectLst/>
                <a:uLnTx/>
                <a:uFillTx/>
                <a:latin typeface="+mn-lt"/>
                <a:ea typeface="+mn-ea"/>
                <a:cs typeface="+mn-cs"/>
              </a:rPr>
              <a:t>share</a:t>
            </a:r>
            <a:r>
              <a:rPr kumimoji="0" lang="en-US" sz="3200" b="0" i="0" u="none" strike="noStrike" kern="1200" cap="none" spc="0" normalizeH="0" baseline="0" noProof="0" dirty="0">
                <a:ln>
                  <a:noFill/>
                </a:ln>
                <a:solidFill>
                  <a:schemeClr val="tx1"/>
                </a:solidFill>
                <a:effectLst/>
                <a:uLnTx/>
                <a:uFillTx/>
                <a:latin typeface="+mn-lt"/>
                <a:ea typeface="+mn-ea"/>
                <a:cs typeface="+mn-cs"/>
              </a:rPr>
              <a:t>,</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a:ln>
                  <a:noFill/>
                </a:ln>
                <a:solidFill>
                  <a:schemeClr val="tx1"/>
                </a:solidFill>
                <a:effectLst/>
                <a:uLnTx/>
                <a:uFillTx/>
                <a:latin typeface="+mn-lt"/>
                <a:ea typeface="+mn-ea"/>
                <a:cs typeface="+mn-cs"/>
              </a:rPr>
              <a:t>    A love like hers will take you </a:t>
            </a:r>
            <a:r>
              <a:rPr kumimoji="0" lang="en-US" sz="3200" b="0" i="0" u="none" strike="noStrike" kern="1200" cap="none" spc="0" normalizeH="0" baseline="0" noProof="0" dirty="0">
                <a:ln>
                  <a:noFill/>
                </a:ln>
                <a:solidFill>
                  <a:schemeClr val="accent1"/>
                </a:solidFill>
                <a:effectLst/>
                <a:uLnTx/>
                <a:uFillTx/>
                <a:latin typeface="+mn-lt"/>
                <a:ea typeface="+mn-ea"/>
                <a:cs typeface="+mn-cs"/>
              </a:rPr>
              <a:t>far</a:t>
            </a:r>
            <a:r>
              <a:rPr kumimoji="0" lang="en-US" sz="3200" b="0" i="0" u="none" strike="noStrike" kern="1200" cap="none" spc="0" normalizeH="0" baseline="0" noProof="0" dirty="0">
                <a:ln>
                  <a:noFill/>
                </a:ln>
                <a:solidFill>
                  <a:schemeClr val="tx1"/>
                </a:solidFill>
                <a:effectLst/>
                <a:uLnTx/>
                <a:uFillTx/>
                <a:latin typeface="+mn-lt"/>
                <a:ea typeface="+mn-ea"/>
                <a:cs typeface="+mn-cs"/>
              </a:rPr>
              <a:t>’,</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a:ln>
                  <a:noFill/>
                </a:ln>
                <a:solidFill>
                  <a:schemeClr val="tx1"/>
                </a:solidFill>
                <a:effectLst/>
                <a:uLnTx/>
                <a:uFillTx/>
                <a:latin typeface="+mn-lt"/>
                <a:ea typeface="+mn-ea"/>
                <a:cs typeface="+mn-cs"/>
              </a:rPr>
              <a:t>    Look upon her as your guiding </a:t>
            </a:r>
            <a:r>
              <a:rPr kumimoji="0" lang="en-US" sz="3200" b="0" i="0" u="none" strike="noStrike" kern="1200" cap="none" spc="0" normalizeH="0" baseline="0" noProof="0" dirty="0">
                <a:ln>
                  <a:noFill/>
                </a:ln>
                <a:solidFill>
                  <a:schemeClr val="accent1"/>
                </a:solidFill>
                <a:effectLst/>
                <a:uLnTx/>
                <a:uFillTx/>
                <a:latin typeface="+mn-lt"/>
                <a:ea typeface="+mn-ea"/>
                <a:cs typeface="+mn-cs"/>
              </a:rPr>
              <a:t>star</a:t>
            </a:r>
            <a:r>
              <a:rPr kumimoji="0" lang="en-US" sz="3200" b="0" i="0" u="none" strike="noStrike" kern="1200" cap="none" spc="0" normalizeH="0" baseline="0" noProof="0" dirty="0">
                <a:ln>
                  <a:noFill/>
                </a:ln>
                <a:solidFill>
                  <a:schemeClr val="tx1"/>
                </a:solidFill>
                <a:effectLst/>
                <a:uLnTx/>
                <a:uFillTx/>
                <a:latin typeface="+mn-lt"/>
                <a:ea typeface="+mn-ea"/>
                <a:cs typeface="+mn-cs"/>
              </a:rPr>
              <a:t>.</a:t>
            </a:r>
          </a:p>
        </p:txBody>
      </p:sp>
    </p:spTree>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2800" b="1" i="0" u="none" strike="noStrike" kern="1200" cap="none" spc="0" normalizeH="0" baseline="0" noProof="0" dirty="0" smtClean="0">
                <a:ln>
                  <a:noFill/>
                </a:ln>
                <a:solidFill>
                  <a:srgbClr val="FF0000"/>
                </a:solidFill>
                <a:effectLst>
                  <a:outerShdw blurRad="50000" dist="30000" dir="5400000" algn="tl" rotWithShape="0">
                    <a:srgbClr val="000000">
                      <a:alpha val="30000"/>
                    </a:srgbClr>
                  </a:outerShdw>
                </a:effectLst>
                <a:uLnTx/>
                <a:uFillTx/>
                <a:latin typeface="+mj-lt"/>
                <a:ea typeface="+mj-ea"/>
                <a:cs typeface="+mj-cs"/>
              </a:rPr>
              <a:t>JESUS IS THE ONE </a:t>
            </a:r>
            <a:r>
              <a:rPr kumimoji="0" lang="en-US" sz="2800" b="1"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(by Mary Devine)</a:t>
            </a:r>
            <a:r>
              <a:rPr kumimoji="0" lang="en-US" sz="28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a:r>
            <a:br>
              <a:rPr kumimoji="0" lang="en-US" sz="28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br>
            <a:endParaRPr kumimoji="0" lang="en-US" sz="28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
        <p:nvSpPr>
          <p:cNvPr id="120835" name="Content Placeholder 2"/>
          <p:cNvSpPr>
            <a:spLocks noGrp="1"/>
          </p:cNvSpPr>
          <p:nvPr>
            <p:ph idx="1"/>
          </p:nvPr>
        </p:nvSpPr>
        <p:spPr>
          <a:ln>
            <a:solidFill>
              <a:schemeClr val="bg2">
                <a:lumMod val="50000"/>
              </a:schemeClr>
            </a:solidFill>
          </a:ln>
        </p:spPr>
        <p:txBody>
          <a:bodyPr vert="horz" wrap="square" lIns="91440" tIns="45720" rIns="91440" bIns="45720" numCol="1" anchor="t" anchorCtr="0" compatLnSpc="1"/>
          <a:lstStyle/>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He will lead you to that </a:t>
            </a:r>
            <a:r>
              <a:rPr kumimoji="0" lang="en-US" sz="3200" b="0" i="0" u="none" strike="noStrike" kern="1200" cap="none" spc="0" normalizeH="0" baseline="0" noProof="0" dirty="0" smtClean="0">
                <a:ln>
                  <a:noFill/>
                </a:ln>
                <a:solidFill>
                  <a:srgbClr val="C00000"/>
                </a:solidFill>
                <a:effectLst/>
                <a:uLnTx/>
                <a:uFillTx/>
                <a:latin typeface="+mn-lt"/>
                <a:ea typeface="+mn-ea"/>
                <a:cs typeface="+mn-cs"/>
              </a:rPr>
              <a:t>land</a:t>
            </a:r>
          </a:p>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He will take you by the </a:t>
            </a:r>
            <a:r>
              <a:rPr kumimoji="0" lang="en-US" sz="3200" b="0" i="0" u="none" strike="noStrike" kern="1200" cap="none" spc="0" normalizeH="0" baseline="0" noProof="0" dirty="0" smtClean="0">
                <a:ln>
                  <a:noFill/>
                </a:ln>
                <a:solidFill>
                  <a:srgbClr val="C00000"/>
                </a:solidFill>
                <a:effectLst/>
                <a:uLnTx/>
                <a:uFillTx/>
                <a:latin typeface="+mn-lt"/>
                <a:ea typeface="+mn-ea"/>
                <a:cs typeface="+mn-cs"/>
              </a:rPr>
              <a:t>hand</a:t>
            </a:r>
          </a:p>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And show you the promise </a:t>
            </a:r>
            <a:r>
              <a:rPr kumimoji="0" lang="en-US" sz="3200" b="0" i="0" u="none" strike="noStrike" kern="1200" cap="none" spc="0" normalizeH="0" baseline="0" noProof="0" dirty="0" smtClean="0">
                <a:ln>
                  <a:noFill/>
                </a:ln>
                <a:solidFill>
                  <a:srgbClr val="C00000"/>
                </a:solidFill>
                <a:effectLst/>
                <a:uLnTx/>
                <a:uFillTx/>
                <a:latin typeface="+mn-lt"/>
                <a:ea typeface="+mn-ea"/>
                <a:cs typeface="+mn-cs"/>
              </a:rPr>
              <a:t>land</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a:t>
            </a:r>
          </a:p>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He will give you sweet peace</a:t>
            </a:r>
          </a:p>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p>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300" b="0" i="0" u="none" strike="noStrike" kern="1200" cap="none" spc="0" normalizeH="0" baseline="0" noProof="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Jesus.....</a:t>
            </a:r>
          </a:p>
        </p:txBody>
      </p:sp>
      <p:sp>
        <p:nvSpPr>
          <p:cNvPr id="3" name="Content Placeholder 2"/>
          <p:cNvSpPr>
            <a:spLocks noGrp="1"/>
          </p:cNvSpPr>
          <p:nvPr>
            <p:ph idx="1"/>
          </p:nvPr>
        </p:nvSpPr>
        <p:spPr>
          <a:ln>
            <a:solidFill>
              <a:schemeClr val="bg2">
                <a:lumMod val="50000"/>
              </a:schemeClr>
            </a:solidFill>
          </a:ln>
        </p:spPr>
        <p:txBody>
          <a:bodyPr vert="horz" wrap="square" lIns="91440" tIns="45720" rIns="91440" bIns="45720" numCol="1" rtlCol="0" anchor="t" anchorCtr="0" compatLnSpc="1">
            <a:normAutofit fontScale="92500"/>
          </a:bodyPr>
          <a:lstStyle/>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2800" b="0" i="0" u="none" strike="noStrike" kern="1200" cap="none" spc="0" normalizeH="0" baseline="0" noProof="0" dirty="0">
                <a:ln>
                  <a:noFill/>
                </a:ln>
                <a:solidFill>
                  <a:schemeClr val="tx1"/>
                </a:solidFill>
                <a:effectLst/>
                <a:uLnTx/>
                <a:uFillTx/>
                <a:latin typeface="+mn-lt"/>
                <a:ea typeface="+mn-ea"/>
                <a:cs typeface="+mn-cs"/>
              </a:rPr>
              <a:t>Trust in </a:t>
            </a:r>
            <a:r>
              <a:rPr kumimoji="0" lang="en-US" sz="2800" b="0" i="0" u="none" strike="noStrike" kern="1200" cap="none" spc="0" normalizeH="0" baseline="0" noProof="0" dirty="0">
                <a:ln>
                  <a:noFill/>
                </a:ln>
                <a:solidFill>
                  <a:schemeClr val="accent3"/>
                </a:solidFill>
                <a:effectLst/>
                <a:uLnTx/>
                <a:uFillTx/>
                <a:latin typeface="+mn-lt"/>
                <a:ea typeface="+mn-ea"/>
                <a:cs typeface="+mn-cs"/>
              </a:rPr>
              <a:t>Jesus, he’s the </a:t>
            </a:r>
            <a:r>
              <a:rPr kumimoji="0" lang="en-US" sz="2800" b="0" i="0" u="none" strike="noStrike" kern="1200" cap="none" spc="0" normalizeH="0" baseline="0" noProof="0" dirty="0">
                <a:ln>
                  <a:noFill/>
                </a:ln>
                <a:solidFill>
                  <a:srgbClr val="FFC000"/>
                </a:solidFill>
                <a:effectLst/>
                <a:uLnTx/>
                <a:uFillTx/>
                <a:latin typeface="+mn-lt"/>
                <a:ea typeface="+mn-ea"/>
                <a:cs typeface="+mn-cs"/>
              </a:rPr>
              <a:t>one</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2800" b="0" i="0" u="none" strike="noStrike" kern="1200" cap="none" spc="0" normalizeH="0" baseline="0" noProof="0" dirty="0">
                <a:ln>
                  <a:noFill/>
                </a:ln>
                <a:solidFill>
                  <a:schemeClr val="tx1"/>
                </a:solidFill>
                <a:effectLst/>
                <a:uLnTx/>
                <a:uFillTx/>
                <a:latin typeface="+mn-lt"/>
                <a:ea typeface="+mn-ea"/>
                <a:cs typeface="+mn-cs"/>
              </a:rPr>
              <a:t>He will give you power and you will, will be </a:t>
            </a:r>
            <a:r>
              <a:rPr kumimoji="0" lang="en-US" sz="2800" b="0" i="0" u="none" strike="noStrike" kern="1200" cap="none" spc="0" normalizeH="0" baseline="0" noProof="0" dirty="0">
                <a:ln>
                  <a:noFill/>
                </a:ln>
                <a:solidFill>
                  <a:srgbClr val="FFC000"/>
                </a:solidFill>
                <a:effectLst/>
                <a:uLnTx/>
                <a:uFillTx/>
                <a:latin typeface="+mn-lt"/>
                <a:ea typeface="+mn-ea"/>
                <a:cs typeface="+mn-cs"/>
              </a:rPr>
              <a:t>done</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2800" b="0" i="0" u="none" strike="noStrike" kern="1200" cap="none" spc="0" normalizeH="0" baseline="0" noProof="0" dirty="0">
                <a:ln>
                  <a:noFill/>
                </a:ln>
                <a:solidFill>
                  <a:schemeClr val="tx1"/>
                </a:solidFill>
                <a:effectLst/>
                <a:uLnTx/>
                <a:uFillTx/>
                <a:latin typeface="+mn-lt"/>
                <a:ea typeface="+mn-ea"/>
                <a:cs typeface="+mn-cs"/>
              </a:rPr>
              <a:t>Put your faith in </a:t>
            </a:r>
            <a:r>
              <a:rPr kumimoji="0" lang="en-US" sz="2800" b="0" i="0" u="none" strike="noStrike" kern="1200" cap="none" spc="0" normalizeH="0" baseline="0" noProof="0" dirty="0">
                <a:ln>
                  <a:noFill/>
                </a:ln>
                <a:solidFill>
                  <a:schemeClr val="accent2"/>
                </a:solidFill>
                <a:effectLst/>
                <a:uLnTx/>
                <a:uFillTx/>
                <a:latin typeface="+mn-lt"/>
                <a:ea typeface="+mn-ea"/>
                <a:cs typeface="+mn-cs"/>
              </a:rPr>
              <a:t>him</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2800" b="0" i="0" u="none" strike="noStrike" kern="1200" cap="none" spc="0" normalizeH="0" baseline="0" noProof="0" dirty="0">
                <a:ln>
                  <a:noFill/>
                </a:ln>
                <a:solidFill>
                  <a:schemeClr val="tx1"/>
                </a:solidFill>
                <a:effectLst/>
                <a:uLnTx/>
                <a:uFillTx/>
                <a:latin typeface="+mn-lt"/>
                <a:ea typeface="+mn-ea"/>
                <a:cs typeface="+mn-cs"/>
              </a:rPr>
              <a:t>Your light will never grow </a:t>
            </a:r>
            <a:r>
              <a:rPr kumimoji="0" lang="en-US" sz="2800" b="0" i="0" u="none" strike="noStrike" kern="1200" cap="none" spc="0" normalizeH="0" baseline="0" noProof="0" dirty="0">
                <a:ln>
                  <a:noFill/>
                </a:ln>
                <a:solidFill>
                  <a:schemeClr val="accent2"/>
                </a:solidFill>
                <a:effectLst/>
                <a:uLnTx/>
                <a:uFillTx/>
                <a:latin typeface="+mn-lt"/>
                <a:ea typeface="+mn-ea"/>
                <a:cs typeface="+mn-cs"/>
              </a:rPr>
              <a:t>dim</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2800" b="0" i="0" u="none" strike="noStrike" kern="1200" cap="none" spc="0" normalizeH="0" baseline="0" noProof="0" dirty="0">
                <a:ln>
                  <a:noFill/>
                </a:ln>
                <a:solidFill>
                  <a:schemeClr val="tx1"/>
                </a:solidFill>
                <a:effectLst/>
                <a:uLnTx/>
                <a:uFillTx/>
                <a:latin typeface="+mn-lt"/>
                <a:ea typeface="+mn-ea"/>
                <a:cs typeface="+mn-cs"/>
              </a:rPr>
              <a:t>He will take </a:t>
            </a:r>
            <a:r>
              <a:rPr kumimoji="0" lang="en-US" sz="2800" b="0" i="0" u="none" strike="noStrike" kern="1200" cap="none" spc="0" normalizeH="0" baseline="0" noProof="0" dirty="0">
                <a:ln>
                  <a:noFill/>
                </a:ln>
                <a:solidFill>
                  <a:srgbClr val="00B0F0"/>
                </a:solidFill>
                <a:effectLst/>
                <a:uLnTx/>
                <a:uFillTx/>
                <a:latin typeface="+mn-lt"/>
                <a:ea typeface="+mn-ea"/>
                <a:cs typeface="+mn-cs"/>
              </a:rPr>
              <a:t>care</a:t>
            </a:r>
            <a:r>
              <a:rPr kumimoji="0" lang="en-US" sz="2800" b="0" i="0" u="none" strike="noStrike" kern="1200" cap="none" spc="0" normalizeH="0" baseline="0" noProof="0" dirty="0">
                <a:ln>
                  <a:noFill/>
                </a:ln>
                <a:solidFill>
                  <a:schemeClr val="tx1"/>
                </a:solidFill>
                <a:effectLst/>
                <a:uLnTx/>
                <a:uFillTx/>
                <a:latin typeface="+mn-lt"/>
                <a:ea typeface="+mn-ea"/>
                <a:cs typeface="+mn-cs"/>
              </a:rPr>
              <a:t>.</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2800" b="0" i="0" u="none" strike="noStrike" kern="1200" cap="none" spc="0" normalizeH="0" baseline="0" noProof="0" dirty="0">
                <a:ln>
                  <a:noFill/>
                </a:ln>
                <a:solidFill>
                  <a:schemeClr val="tx1"/>
                </a:solidFill>
                <a:effectLst/>
                <a:uLnTx/>
                <a:uFillTx/>
                <a:latin typeface="+mn-lt"/>
                <a:ea typeface="+mn-ea"/>
                <a:cs typeface="+mn-cs"/>
              </a:rPr>
              <a:t>He will always be near.</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2800" b="0" i="0" u="none" strike="noStrike" kern="1200" cap="none" spc="0" normalizeH="0" baseline="0" noProof="0" dirty="0">
                <a:ln>
                  <a:noFill/>
                </a:ln>
                <a:solidFill>
                  <a:schemeClr val="tx1"/>
                </a:solidFill>
                <a:effectLst/>
                <a:uLnTx/>
                <a:uFillTx/>
                <a:latin typeface="+mn-lt"/>
                <a:ea typeface="+mn-ea"/>
                <a:cs typeface="+mn-cs"/>
              </a:rPr>
              <a:t>So don’t fear for Jesus will always be </a:t>
            </a:r>
            <a:r>
              <a:rPr kumimoji="0" lang="en-US" sz="2800" b="0" i="0" u="none" strike="noStrike" kern="1200" cap="none" spc="0" normalizeH="0" baseline="0" noProof="0" dirty="0">
                <a:ln>
                  <a:noFill/>
                </a:ln>
                <a:solidFill>
                  <a:srgbClr val="00B0F0"/>
                </a:solidFill>
                <a:effectLst/>
                <a:uLnTx/>
                <a:uFillTx/>
                <a:latin typeface="+mn-lt"/>
                <a:ea typeface="+mn-ea"/>
                <a:cs typeface="+mn-cs"/>
              </a:rPr>
              <a:t>there</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300" b="0" i="0" u="none" strike="noStrike" kern="1200" cap="none" spc="0" normalizeH="0" baseline="0" noProof="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Jesus is the....</a:t>
            </a:r>
          </a:p>
        </p:txBody>
      </p:sp>
      <p:sp>
        <p:nvSpPr>
          <p:cNvPr id="3" name="Content Placeholder 2"/>
          <p:cNvSpPr>
            <a:spLocks noGrp="1"/>
          </p:cNvSpPr>
          <p:nvPr>
            <p:ph idx="1"/>
          </p:nvPr>
        </p:nvSpPr>
        <p:spPr>
          <a:ln>
            <a:solidFill>
              <a:schemeClr val="bg2">
                <a:lumMod val="50000"/>
              </a:schemeClr>
            </a:solidFill>
          </a:ln>
        </p:spPr>
        <p:txBody>
          <a:bodyPr vert="horz" wrap="square" lIns="91440" tIns="45720" rIns="91440" bIns="45720" numCol="1" rtlCol="0" anchor="t" anchorCtr="0" compatLnSpc="1">
            <a:normAutofit fontScale="85000" lnSpcReduction="10000"/>
          </a:bodyPr>
          <a:lstStyle/>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Jesus </a:t>
            </a:r>
            <a:r>
              <a:rPr kumimoji="0" lang="en-US" sz="3200" b="0" i="0" u="none" strike="noStrike" kern="1200" cap="none" spc="0" normalizeH="0" baseline="0" noProof="0" dirty="0">
                <a:ln>
                  <a:noFill/>
                </a:ln>
                <a:solidFill>
                  <a:schemeClr val="tx1"/>
                </a:solidFill>
                <a:effectLst/>
                <a:uLnTx/>
                <a:uFillTx/>
                <a:latin typeface="+mn-lt"/>
                <a:ea typeface="+mn-ea"/>
                <a:cs typeface="+mn-cs"/>
              </a:rPr>
              <a:t>is the one that can lead you home</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a:ln>
                  <a:noFill/>
                </a:ln>
                <a:solidFill>
                  <a:schemeClr val="tx1"/>
                </a:solidFill>
                <a:effectLst/>
                <a:uLnTx/>
                <a:uFillTx/>
                <a:latin typeface="+mn-lt"/>
                <a:ea typeface="+mn-ea"/>
                <a:cs typeface="+mn-cs"/>
              </a:rPr>
              <a:t>  Take no other for he’s the one to call your own</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a:ln>
                  <a:noFill/>
                </a:ln>
                <a:solidFill>
                  <a:schemeClr val="tx1"/>
                </a:solidFill>
                <a:effectLst/>
                <a:uLnTx/>
                <a:uFillTx/>
                <a:latin typeface="+mn-lt"/>
                <a:ea typeface="+mn-ea"/>
                <a:cs typeface="+mn-cs"/>
              </a:rPr>
              <a:t>  He will find you and fill you with his </a:t>
            </a:r>
            <a:r>
              <a:rPr kumimoji="0" lang="en-US" sz="3200" b="0" i="0" u="none" strike="noStrike" kern="1200" cap="none" spc="0" normalizeH="0" baseline="0" noProof="0" dirty="0">
                <a:ln>
                  <a:noFill/>
                </a:ln>
                <a:solidFill>
                  <a:srgbClr val="FF0000"/>
                </a:solidFill>
                <a:effectLst/>
                <a:uLnTx/>
                <a:uFillTx/>
                <a:latin typeface="+mn-lt"/>
                <a:ea typeface="+mn-ea"/>
                <a:cs typeface="+mn-cs"/>
              </a:rPr>
              <a:t>love</a:t>
            </a:r>
            <a:r>
              <a:rPr kumimoji="0" lang="en-US" sz="3200" b="0" i="0" u="none" strike="noStrike" kern="1200" cap="none" spc="0" normalizeH="0" baseline="0" noProof="0" dirty="0">
                <a:ln>
                  <a:noFill/>
                </a:ln>
                <a:solidFill>
                  <a:schemeClr val="tx1"/>
                </a:solidFill>
                <a:effectLst/>
                <a:uLnTx/>
                <a:uFillTx/>
                <a:latin typeface="+mn-lt"/>
                <a:ea typeface="+mn-ea"/>
                <a:cs typeface="+mn-cs"/>
              </a:rPr>
              <a:t>.</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a:ln>
                  <a:noFill/>
                </a:ln>
                <a:solidFill>
                  <a:schemeClr val="tx1"/>
                </a:solidFill>
                <a:effectLst/>
                <a:uLnTx/>
                <a:uFillTx/>
                <a:latin typeface="+mn-lt"/>
                <a:ea typeface="+mn-ea"/>
                <a:cs typeface="+mn-cs"/>
              </a:rPr>
              <a:t>  No one at all can be </a:t>
            </a:r>
            <a:r>
              <a:rPr kumimoji="0" lang="en-US" sz="3200" b="0" i="0" u="none" strike="noStrike" kern="1200" cap="none" spc="0" normalizeH="0" baseline="0" noProof="0" dirty="0">
                <a:ln>
                  <a:noFill/>
                </a:ln>
                <a:solidFill>
                  <a:srgbClr val="FF0000"/>
                </a:solidFill>
                <a:effectLst/>
                <a:uLnTx/>
                <a:uFillTx/>
                <a:latin typeface="+mn-lt"/>
                <a:ea typeface="+mn-ea"/>
                <a:cs typeface="+mn-cs"/>
              </a:rPr>
              <a:t>above</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a:ln>
                  <a:noFill/>
                </a:ln>
                <a:solidFill>
                  <a:schemeClr val="accent3"/>
                </a:solidFill>
                <a:effectLst/>
                <a:uLnTx/>
                <a:uFillTx/>
                <a:latin typeface="+mn-lt"/>
                <a:ea typeface="+mn-ea"/>
                <a:cs typeface="+mn-cs"/>
              </a:rPr>
              <a:t>  Jesus is the one. </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endParaRPr kumimoji="0" lang="en-US" sz="3200" b="0" i="0" u="none" strike="noStrike" kern="1200" cap="none" spc="0" normalizeH="0" baseline="0" noProof="0" dirty="0">
              <a:ln>
                <a:noFill/>
              </a:ln>
              <a:solidFill>
                <a:schemeClr val="accent3"/>
              </a:solidFill>
              <a:effectLst/>
              <a:uLnTx/>
              <a:uFillTx/>
              <a:latin typeface="+mn-lt"/>
              <a:ea typeface="+mn-ea"/>
              <a:cs typeface="+mn-cs"/>
            </a:endParaRP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a:ln>
                  <a:noFill/>
                </a:ln>
                <a:solidFill>
                  <a:schemeClr val="accent3"/>
                </a:solidFill>
                <a:effectLst/>
                <a:uLnTx/>
                <a:uFillTx/>
                <a:latin typeface="+mn-lt"/>
                <a:ea typeface="+mn-ea"/>
                <a:cs typeface="+mn-cs"/>
              </a:rPr>
              <a:t>Question: Comment on this poem</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3200" b="1"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REMEMBER ME (by Mary Devine)</a:t>
            </a:r>
            <a:endParaRPr kumimoji="0" lang="en-US" sz="32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
        <p:nvSpPr>
          <p:cNvPr id="123907" name="Content Placeholder 2"/>
          <p:cNvSpPr>
            <a:spLocks noGrp="1"/>
          </p:cNvSpPr>
          <p:nvPr>
            <p:ph idx="1"/>
          </p:nvPr>
        </p:nvSpPr>
        <p:spPr>
          <a:ln>
            <a:solidFill>
              <a:schemeClr val="bg2">
                <a:lumMod val="50000"/>
              </a:schemeClr>
            </a:solidFill>
          </a:ln>
        </p:spPr>
        <p:txBody>
          <a:bodyPr vert="horz" wrap="square" lIns="91440" tIns="45720" rIns="91440" bIns="45720" numCol="1" anchor="t" anchorCtr="0" compatLnSpc="1"/>
          <a:lstStyle/>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Don’t feel sad because I’m </a:t>
            </a:r>
            <a:r>
              <a:rPr kumimoji="0" lang="en-US" sz="3200" b="0" i="0" u="none" strike="noStrike" kern="1200" cap="none" spc="0" normalizeH="0" baseline="0" noProof="0" dirty="0" smtClean="0">
                <a:ln>
                  <a:noFill/>
                </a:ln>
                <a:solidFill>
                  <a:srgbClr val="00B050"/>
                </a:solidFill>
                <a:effectLst/>
                <a:uLnTx/>
                <a:uFillTx/>
                <a:latin typeface="+mn-lt"/>
                <a:ea typeface="+mn-ea"/>
                <a:cs typeface="+mn-cs"/>
              </a:rPr>
              <a:t>gone</a:t>
            </a:r>
          </a:p>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It was my time to </a:t>
            </a:r>
            <a:r>
              <a:rPr kumimoji="0" lang="en-US" sz="3200" b="0" i="0" u="none" strike="noStrike" kern="1200" cap="none" spc="0" normalizeH="0" baseline="0" noProof="0" dirty="0" smtClean="0">
                <a:ln>
                  <a:noFill/>
                </a:ln>
                <a:solidFill>
                  <a:srgbClr val="00B050"/>
                </a:solidFill>
                <a:effectLst/>
                <a:uLnTx/>
                <a:uFillTx/>
                <a:latin typeface="+mn-lt"/>
                <a:ea typeface="+mn-ea"/>
                <a:cs typeface="+mn-cs"/>
              </a:rPr>
              <a:t>go</a:t>
            </a:r>
          </a:p>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I’m watching over you each day</a:t>
            </a:r>
          </a:p>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I want you all to </a:t>
            </a:r>
            <a:r>
              <a:rPr kumimoji="0" lang="en-US" sz="3200" b="0" i="0" u="none" strike="noStrike" kern="1200" cap="none" spc="0" normalizeH="0" baseline="0" noProof="0" dirty="0" smtClean="0">
                <a:ln>
                  <a:noFill/>
                </a:ln>
                <a:solidFill>
                  <a:srgbClr val="00B050"/>
                </a:solidFill>
                <a:effectLst/>
                <a:uLnTx/>
                <a:uFillTx/>
                <a:latin typeface="+mn-lt"/>
                <a:ea typeface="+mn-ea"/>
                <a:cs typeface="+mn-cs"/>
              </a:rPr>
              <a:t>know</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2800" b="1" i="0" u="none" strike="noStrike" kern="1200" cap="none" spc="0" normalizeH="0" baseline="0" noProof="0" smtClean="0">
                <a:ln>
                  <a:noFill/>
                </a:ln>
                <a:solidFill>
                  <a:schemeClr val="tx2">
                    <a:satMod val="130000"/>
                  </a:schemeClr>
                </a:solidFill>
                <a:effectLst>
                  <a:outerShdw blurRad="50000" dist="30000" dir="5400000" algn="tl" rotWithShape="0">
                    <a:srgbClr val="000000">
                      <a:alpha val="30000"/>
                    </a:srgbClr>
                  </a:outerShdw>
                </a:effectLst>
                <a:uLnTx/>
                <a:uFillTx/>
                <a:latin typeface="Times New Roman" panose="02020603050405020304" pitchFamily="18" charset="0"/>
                <a:ea typeface="+mj-ea"/>
                <a:cs typeface="Times New Roman" panose="02020603050405020304" pitchFamily="18" charset="0"/>
              </a:rPr>
              <a:t>REMEMBER ME...</a:t>
            </a:r>
            <a:endParaRPr kumimoji="0" lang="en-US" sz="2800" b="0" i="0" u="none" strike="noStrike" kern="1200" cap="none" spc="0" normalizeH="0" baseline="0" noProof="0" smtClean="0">
              <a:ln>
                <a:noFill/>
              </a:ln>
              <a:solidFill>
                <a:schemeClr val="tx2">
                  <a:satMod val="130000"/>
                </a:schemeClr>
              </a:solidFill>
              <a:effectLst>
                <a:outerShdw blurRad="50000" dist="30000" dir="5400000" algn="tl" rotWithShape="0">
                  <a:srgbClr val="000000">
                    <a:alpha val="30000"/>
                  </a:srgbClr>
                </a:outerShdw>
              </a:effectLst>
              <a:uLnTx/>
              <a:uFillTx/>
              <a:latin typeface="Times New Roman" panose="02020603050405020304" pitchFamily="18" charset="0"/>
              <a:ea typeface="+mj-ea"/>
              <a:cs typeface="Times New Roman" panose="02020603050405020304" pitchFamily="18" charset="0"/>
            </a:endParaRPr>
          </a:p>
        </p:txBody>
      </p:sp>
      <p:sp>
        <p:nvSpPr>
          <p:cNvPr id="124931" name="Content Placeholder 2"/>
          <p:cNvSpPr>
            <a:spLocks noGrp="1"/>
          </p:cNvSpPr>
          <p:nvPr>
            <p:ph idx="1"/>
          </p:nvPr>
        </p:nvSpPr>
        <p:spPr>
          <a:ln>
            <a:solidFill>
              <a:schemeClr val="bg2">
                <a:lumMod val="50000"/>
              </a:schemeClr>
            </a:solidFill>
          </a:ln>
        </p:spPr>
        <p:txBody>
          <a:bodyPr vert="horz" wrap="square" lIns="91440" tIns="45720" rIns="91440" bIns="45720" numCol="1" anchor="t" anchorCtr="0" compatLnSpc="1"/>
          <a:lstStyle/>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Just pray for me each night</a:t>
            </a:r>
          </a:p>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Before you go to </a:t>
            </a:r>
            <a:r>
              <a:rPr kumimoji="0" lang="en-US" sz="3200" b="0" i="0" u="none" strike="noStrike" kern="1200" cap="none" spc="0" normalizeH="0" baseline="0" noProof="0" dirty="0" smtClean="0">
                <a:ln>
                  <a:noFill/>
                </a:ln>
                <a:solidFill>
                  <a:srgbClr val="FFC000"/>
                </a:solidFill>
                <a:effectLst/>
                <a:uLnTx/>
                <a:uFillTx/>
                <a:latin typeface="+mn-lt"/>
                <a:ea typeface="+mn-ea"/>
                <a:cs typeface="+mn-cs"/>
              </a:rPr>
              <a:t>sleep</a:t>
            </a:r>
          </a:p>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I know you miss and along for me</a:t>
            </a:r>
          </a:p>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I know you often </a:t>
            </a:r>
            <a:r>
              <a:rPr kumimoji="0" lang="en-US" sz="3200" b="0" i="0" u="none" strike="noStrike" kern="1200" cap="none" spc="0" normalizeH="0" baseline="0" noProof="0" dirty="0" smtClean="0">
                <a:ln>
                  <a:noFill/>
                </a:ln>
                <a:solidFill>
                  <a:srgbClr val="FFC000"/>
                </a:solidFill>
                <a:effectLst/>
                <a:uLnTx/>
                <a:uFillTx/>
                <a:latin typeface="+mn-lt"/>
                <a:ea typeface="+mn-ea"/>
                <a:cs typeface="+mn-cs"/>
              </a:rPr>
              <a:t>weep</a:t>
            </a:r>
          </a:p>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p:cNvSpPr>
          <p:nvPr>
            <p:ph type="title"/>
          </p:nvPr>
        </p:nvSpPr>
        <p:spPr/>
        <p:txBody>
          <a:bodyPr rtlCol="0" anchor="ctr">
            <a:normAutofit fontScale="90000"/>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3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a:r>
            <a:br>
              <a:rPr kumimoji="0" lang="en-US" sz="43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br>
            <a:r>
              <a:rPr kumimoji="0" lang="en-US" sz="27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3.2. Language and diction in poetry</a:t>
            </a:r>
            <a:r>
              <a:rPr kumimoji="0" lang="en-US" sz="43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a:r>
            <a:br>
              <a:rPr kumimoji="0" lang="en-US" sz="43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br>
            <a:endParaRPr kumimoji="0" lang="en-US" sz="43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
        <p:nvSpPr>
          <p:cNvPr id="80898" name="Content Placeholder 2"/>
          <p:cNvSpPr>
            <a:spLocks noGrp="1"/>
          </p:cNvSpPr>
          <p:nvPr>
            <p:ph idx="1"/>
          </p:nvPr>
        </p:nvSpPr>
        <p:spPr>
          <a:solidFill>
            <a:schemeClr val="accent3">
              <a:lumMod val="20000"/>
              <a:lumOff val="80000"/>
            </a:schemeClr>
          </a:solidFill>
          <a:ln>
            <a:solidFill>
              <a:schemeClr val="bg2">
                <a:lumMod val="50000"/>
              </a:schemeClr>
            </a:solidFill>
          </a:ln>
        </p:spPr>
        <p:txBody>
          <a:bodyPr vert="horz" wrap="square" lIns="91440" tIns="45720" rIns="91440" bIns="45720" numCol="1" rtlCol="0" anchor="t" anchorCtr="0" compatLnSpc="1">
            <a:normAutofit fontScale="77500" lnSpcReduction="20000"/>
          </a:bodyPr>
          <a:lstStyle/>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The language in poetry is different from the language of prose.  Poetry does not necessarily need to abide the conventional rules of grammar. </a:t>
            </a:r>
          </a:p>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The language and choice of words in poetry consist of the use of </a:t>
            </a:r>
            <a:r>
              <a:rPr kumimoji="0" lang="en-US" sz="3200" b="0" i="0" u="none" strike="noStrike" kern="1200" cap="none" spc="0" normalizeH="0" baseline="0" noProof="0" dirty="0" smtClean="0">
                <a:ln>
                  <a:noFill/>
                </a:ln>
                <a:solidFill>
                  <a:srgbClr val="FF0000"/>
                </a:solidFill>
                <a:effectLst/>
                <a:uLnTx/>
                <a:uFillTx/>
                <a:latin typeface="+mn-lt"/>
                <a:ea typeface="+mn-ea"/>
                <a:cs typeface="+mn-cs"/>
              </a:rPr>
              <a:t>metaphor</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smtClean="0">
                <a:ln>
                  <a:noFill/>
                </a:ln>
                <a:solidFill>
                  <a:srgbClr val="FF0000"/>
                </a:solidFill>
                <a:effectLst/>
                <a:uLnTx/>
                <a:uFillTx/>
                <a:latin typeface="+mn-lt"/>
                <a:ea typeface="+mn-ea"/>
                <a:cs typeface="+mn-cs"/>
              </a:rPr>
              <a:t>similes</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smtClean="0">
                <a:ln>
                  <a:noFill/>
                </a:ln>
                <a:solidFill>
                  <a:srgbClr val="FF0000"/>
                </a:solidFill>
                <a:effectLst/>
                <a:uLnTx/>
                <a:uFillTx/>
                <a:latin typeface="+mn-lt"/>
                <a:ea typeface="+mn-ea"/>
                <a:cs typeface="+mn-cs"/>
              </a:rPr>
              <a:t>personification</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3200" b="0" i="0" u="none" strike="noStrike" kern="1200" cap="none" spc="0" normalizeH="0" baseline="0" noProof="0" dirty="0" smtClean="0">
                <a:ln>
                  <a:noFill/>
                </a:ln>
                <a:solidFill>
                  <a:srgbClr val="FF0000"/>
                </a:solidFill>
                <a:effectLst/>
                <a:uLnTx/>
                <a:uFillTx/>
                <a:latin typeface="+mn-lt"/>
                <a:ea typeface="+mn-ea"/>
                <a:cs typeface="+mn-cs"/>
              </a:rPr>
              <a:t>irony</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among others. Because words have sounds, often when put together, they create patterns from which we get music.</a:t>
            </a:r>
          </a:p>
        </p:txBody>
      </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300" b="0" i="0" u="none" strike="noStrike" kern="1200" cap="none" spc="0" normalizeH="0" baseline="0" noProof="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Remember me...</a:t>
            </a:r>
          </a:p>
        </p:txBody>
      </p:sp>
      <p:sp>
        <p:nvSpPr>
          <p:cNvPr id="3" name="Content Placeholder 2"/>
          <p:cNvSpPr>
            <a:spLocks noGrp="1"/>
          </p:cNvSpPr>
          <p:nvPr>
            <p:ph idx="1"/>
          </p:nvPr>
        </p:nvSpPr>
        <p:spPr>
          <a:ln>
            <a:solidFill>
              <a:schemeClr val="bg2">
                <a:lumMod val="50000"/>
              </a:schemeClr>
            </a:solidFill>
          </a:ln>
        </p:spPr>
        <p:txBody>
          <a:bodyPr vert="horz" wrap="square" lIns="91440" tIns="45720" rIns="91440" bIns="45720" numCol="1" rtlCol="0" anchor="t" anchorCtr="0" compatLnSpc="1">
            <a:normAutofit/>
          </a:bodyPr>
          <a:lstStyle/>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But </a:t>
            </a:r>
            <a:r>
              <a:rPr kumimoji="0" lang="en-US" sz="3200" b="0" i="0" u="none" strike="noStrike" kern="1200" cap="none" spc="0" normalizeH="0" baseline="0" noProof="0" dirty="0">
                <a:ln>
                  <a:noFill/>
                </a:ln>
                <a:solidFill>
                  <a:schemeClr val="tx1"/>
                </a:solidFill>
                <a:effectLst/>
                <a:uLnTx/>
                <a:uFillTx/>
                <a:latin typeface="+mn-lt"/>
                <a:ea typeface="+mn-ea"/>
                <a:cs typeface="+mn-cs"/>
              </a:rPr>
              <a:t>always think of good times we </a:t>
            </a:r>
            <a:r>
              <a:rPr kumimoji="0" lang="en-US" sz="3200" b="0" i="0" u="none" strike="noStrike" kern="1200" cap="none" spc="0" normalizeH="0" baseline="0" noProof="0" dirty="0">
                <a:ln>
                  <a:noFill/>
                </a:ln>
                <a:solidFill>
                  <a:schemeClr val="accent3"/>
                </a:solidFill>
                <a:effectLst/>
                <a:uLnTx/>
                <a:uFillTx/>
                <a:latin typeface="+mn-lt"/>
                <a:ea typeface="+mn-ea"/>
                <a:cs typeface="+mn-cs"/>
              </a:rPr>
              <a:t>had</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a:ln>
                  <a:noFill/>
                </a:ln>
                <a:solidFill>
                  <a:schemeClr val="tx1"/>
                </a:solidFill>
                <a:effectLst/>
                <a:uLnTx/>
                <a:uFillTx/>
                <a:latin typeface="+mn-lt"/>
                <a:ea typeface="+mn-ea"/>
                <a:cs typeface="+mn-cs"/>
              </a:rPr>
              <a:t>  Remember me always and don’t feel </a:t>
            </a:r>
            <a:r>
              <a:rPr kumimoji="0" lang="en-US" sz="3200" b="0" i="0" u="none" strike="noStrike" kern="1200" cap="none" spc="0" normalizeH="0" baseline="0" noProof="0" dirty="0">
                <a:ln>
                  <a:noFill/>
                </a:ln>
                <a:solidFill>
                  <a:schemeClr val="accent3"/>
                </a:solidFill>
                <a:effectLst/>
                <a:uLnTx/>
                <a:uFillTx/>
                <a:latin typeface="+mn-lt"/>
                <a:ea typeface="+mn-ea"/>
                <a:cs typeface="+mn-cs"/>
              </a:rPr>
              <a:t>sad</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a:ln>
                  <a:noFill/>
                </a:ln>
                <a:solidFill>
                  <a:schemeClr val="tx1"/>
                </a:solidFill>
                <a:effectLst/>
                <a:uLnTx/>
                <a:uFillTx/>
                <a:latin typeface="+mn-lt"/>
                <a:ea typeface="+mn-ea"/>
                <a:cs typeface="+mn-cs"/>
              </a:rPr>
              <a:t>  Love one another and be </a:t>
            </a:r>
            <a:r>
              <a:rPr kumimoji="0" lang="en-US" sz="3200" b="0" i="0" u="none" strike="noStrike" kern="1200" cap="none" spc="0" normalizeH="0" baseline="0" noProof="0" dirty="0">
                <a:ln>
                  <a:noFill/>
                </a:ln>
                <a:solidFill>
                  <a:srgbClr val="FF0000"/>
                </a:solidFill>
                <a:effectLst/>
                <a:uLnTx/>
                <a:uFillTx/>
                <a:latin typeface="+mn-lt"/>
                <a:ea typeface="+mn-ea"/>
                <a:cs typeface="+mn-cs"/>
              </a:rPr>
              <a:t>kind</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a:ln>
                  <a:noFill/>
                </a:ln>
                <a:solidFill>
                  <a:schemeClr val="tx1"/>
                </a:solidFill>
                <a:effectLst/>
                <a:uLnTx/>
                <a:uFillTx/>
                <a:latin typeface="+mn-lt"/>
                <a:ea typeface="+mn-ea"/>
                <a:cs typeface="+mn-cs"/>
              </a:rPr>
              <a:t>  These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are </a:t>
            </a:r>
            <a:r>
              <a:rPr kumimoji="0" lang="en-US" sz="3200" b="0" i="0" u="none" strike="noStrike" kern="1200" cap="none" spc="0" normalizeH="0" baseline="0" noProof="0" dirty="0">
                <a:ln>
                  <a:noFill/>
                </a:ln>
                <a:solidFill>
                  <a:schemeClr val="tx1"/>
                </a:solidFill>
                <a:effectLst/>
                <a:uLnTx/>
                <a:uFillTx/>
                <a:latin typeface="+mn-lt"/>
                <a:ea typeface="+mn-ea"/>
                <a:cs typeface="+mn-cs"/>
              </a:rPr>
              <a:t>my wish I leave </a:t>
            </a:r>
            <a:r>
              <a:rPr kumimoji="0" lang="en-US" sz="3200" b="0" i="0" u="none" strike="noStrike" kern="1200" cap="none" spc="0" normalizeH="0" baseline="0" noProof="0" dirty="0">
                <a:ln>
                  <a:noFill/>
                </a:ln>
                <a:solidFill>
                  <a:srgbClr val="FF0000"/>
                </a:solidFill>
                <a:effectLst/>
                <a:uLnTx/>
                <a:uFillTx/>
                <a:latin typeface="+mn-lt"/>
                <a:ea typeface="+mn-ea"/>
                <a:cs typeface="+mn-cs"/>
              </a:rPr>
              <a:t>behind</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Question: </a:t>
            </a:r>
            <a:r>
              <a:rPr kumimoji="0" lang="en-US" sz="3200" b="1" i="0" u="none" strike="noStrike" kern="1200" cap="none" spc="0" normalizeH="0" baseline="0" noProof="0" dirty="0" err="1" smtClean="0">
                <a:ln>
                  <a:noFill/>
                </a:ln>
                <a:solidFill>
                  <a:schemeClr val="tx1"/>
                </a:solidFill>
                <a:effectLst/>
                <a:uLnTx/>
                <a:uFillTx/>
                <a:latin typeface="+mn-lt"/>
                <a:ea typeface="+mn-ea"/>
                <a:cs typeface="+mn-cs"/>
              </a:rPr>
              <a:t>Analyse</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 this poem</a:t>
            </a:r>
            <a:endParaRPr kumimoji="0" lang="en-US" sz="32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32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SONG OF LAWINO(By </a:t>
            </a:r>
            <a:r>
              <a:rPr kumimoji="0" lang="en-US" sz="3200" b="0" i="0" u="none" strike="noStrike" kern="1200" cap="none" spc="0" normalizeH="0" baseline="0" noProof="0" dirty="0" err="1"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Okot</a:t>
            </a:r>
            <a:r>
              <a:rPr kumimoji="0" lang="en-US" sz="32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a:t>
            </a:r>
            <a:r>
              <a:rPr kumimoji="0" lang="en-US" sz="3200" b="0" i="0" u="none" strike="noStrike" kern="1200" cap="none" spc="0" normalizeH="0" baseline="0" noProof="0" dirty="0" err="1"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P’Bitek</a:t>
            </a:r>
            <a:endParaRPr kumimoji="0" lang="en-US" sz="32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
        <p:nvSpPr>
          <p:cNvPr id="126979" name="Content Placeholder 2"/>
          <p:cNvSpPr>
            <a:spLocks noGrp="1"/>
          </p:cNvSpPr>
          <p:nvPr>
            <p:ph idx="1"/>
          </p:nvPr>
        </p:nvSpPr>
        <p:spPr>
          <a:ln>
            <a:solidFill>
              <a:schemeClr val="bg2">
                <a:lumMod val="50000"/>
              </a:schemeClr>
            </a:solidFill>
          </a:ln>
        </p:spPr>
        <p:txBody>
          <a:bodyPr vert="horz" wrap="square" lIns="91440" tIns="45720" rIns="91440" bIns="45720" numCol="1" anchor="t" anchorCtr="0" compatLnSpc="1">
            <a:normAutofit fontScale="85000" lnSpcReduction="10000"/>
          </a:bodyPr>
          <a:lstStyle/>
          <a:p>
            <a:pPr marL="365125" marR="0" lvl="0" indent="-282575" algn="l" defTabSz="914400" rtl="0" eaLnBrk="1" fontAlgn="auto" latinLnBrk="0" hangingPunct="1">
              <a:lnSpc>
                <a:spcPct val="100000"/>
              </a:lnSpc>
              <a:spcBef>
                <a:spcPts val="600"/>
              </a:spcBef>
              <a:spcAft>
                <a:spcPts val="0"/>
              </a:spcAft>
              <a:buClr>
                <a:schemeClr val="accent1"/>
              </a:buClr>
              <a:buSzPct val="80000"/>
              <a:buFont typeface="Wingdings 2" panose="05020102010507070707" pitchFamily="18" charset="2"/>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First appeared in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Acholi</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 language spoken by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Acholi</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 tribe in Northern Uganda</a:t>
            </a:r>
          </a:p>
          <a:p>
            <a:pPr marL="365125" marR="0" lvl="0" indent="-282575" algn="l" defTabSz="914400" rtl="0" eaLnBrk="1" fontAlgn="auto" latinLnBrk="0" hangingPunct="1">
              <a:lnSpc>
                <a:spcPct val="100000"/>
              </a:lnSpc>
              <a:spcBef>
                <a:spcPts val="600"/>
              </a:spcBef>
              <a:spcAft>
                <a:spcPts val="0"/>
              </a:spcAft>
              <a:buClr>
                <a:schemeClr val="accent1"/>
              </a:buClr>
              <a:buSzPct val="80000"/>
              <a:buFont typeface="Wingdings 2" panose="05020102010507070707" pitchFamily="18" charset="2"/>
              <a:buChar char=""/>
              <a:defRPr/>
            </a:pP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Descibed</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as Africa’s longest poem</a:t>
            </a:r>
          </a:p>
          <a:p>
            <a:pPr marL="365125" marR="0" lvl="0" indent="-282575" algn="l" defTabSz="914400" rtl="0" eaLnBrk="1" fontAlgn="auto" latinLnBrk="0" hangingPunct="1">
              <a:lnSpc>
                <a:spcPct val="100000"/>
              </a:lnSpc>
              <a:spcBef>
                <a:spcPts val="600"/>
              </a:spcBef>
              <a:spcAft>
                <a:spcPts val="0"/>
              </a:spcAft>
              <a:buClr>
                <a:schemeClr val="accent1"/>
              </a:buClr>
              <a:buSzPct val="80000"/>
              <a:buFont typeface="Wingdings 2" panose="05020102010507070707" pitchFamily="18" charset="2"/>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The mostly widely read poem in East Africa</a:t>
            </a:r>
          </a:p>
          <a:p>
            <a:pPr marL="365125" marR="0" lvl="0" indent="-282575" algn="l" defTabSz="914400" rtl="0" eaLnBrk="1" fontAlgn="auto" latinLnBrk="0" hangingPunct="1">
              <a:lnSpc>
                <a:spcPct val="100000"/>
              </a:lnSpc>
              <a:spcBef>
                <a:spcPts val="600"/>
              </a:spcBef>
              <a:spcAft>
                <a:spcPts val="0"/>
              </a:spcAft>
              <a:buClr>
                <a:schemeClr val="accent1"/>
              </a:buClr>
              <a:buSzPct val="80000"/>
              <a:buFont typeface="Wingdings 2" panose="05020102010507070707" pitchFamily="18" charset="2"/>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Described as Dramatic poetry</a:t>
            </a:r>
          </a:p>
          <a:p>
            <a:pPr marL="365125" marR="0" lvl="0" indent="-282575" algn="l" defTabSz="914400" rtl="0" eaLnBrk="1" fontAlgn="auto" latinLnBrk="0" hangingPunct="1">
              <a:lnSpc>
                <a:spcPct val="100000"/>
              </a:lnSpc>
              <a:spcBef>
                <a:spcPts val="600"/>
              </a:spcBef>
              <a:spcAft>
                <a:spcPts val="0"/>
              </a:spcAft>
              <a:buClr>
                <a:schemeClr val="accent1"/>
              </a:buClr>
              <a:buSzPct val="80000"/>
              <a:buFont typeface="Wingdings 2" panose="05020102010507070707" pitchFamily="18" charset="2"/>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The drama in S.L. follows a voice of a traditional African woman from the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Acholi</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people.</a:t>
            </a:r>
          </a:p>
          <a:p>
            <a:pPr marL="365125" marR="0" lvl="0" indent="-282575" algn="l" defTabSz="914400" rtl="0" eaLnBrk="1" fontAlgn="auto" latinLnBrk="0" hangingPunct="1">
              <a:lnSpc>
                <a:spcPct val="100000"/>
              </a:lnSpc>
              <a:spcBef>
                <a:spcPts val="600"/>
              </a:spcBef>
              <a:spcAft>
                <a:spcPts val="0"/>
              </a:spcAft>
              <a:buClr>
                <a:schemeClr val="accent1"/>
              </a:buClr>
              <a:buSzPct val="80000"/>
              <a:buFont typeface="Wingdings 2" panose="05020102010507070707" pitchFamily="18" charset="2"/>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32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Song of </a:t>
            </a:r>
            <a:r>
              <a:rPr kumimoji="0" lang="en-US" sz="3200" b="0" i="0" u="none" strike="noStrike" kern="1200" cap="none" spc="0" normalizeH="0" baseline="0" noProof="0" dirty="0" err="1"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Lawino</a:t>
            </a:r>
            <a:r>
              <a:rPr kumimoji="0" lang="en-US" sz="32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a:t>
            </a:r>
          </a:p>
        </p:txBody>
      </p:sp>
      <p:sp>
        <p:nvSpPr>
          <p:cNvPr id="128003" name="Content Placeholder 2"/>
          <p:cNvSpPr>
            <a:spLocks noGrp="1"/>
          </p:cNvSpPr>
          <p:nvPr>
            <p:ph idx="1"/>
          </p:nvPr>
        </p:nvSpPr>
        <p:spPr>
          <a:ln>
            <a:solidFill>
              <a:schemeClr val="bg2">
                <a:lumMod val="50000"/>
              </a:schemeClr>
            </a:solidFill>
          </a:ln>
        </p:spPr>
        <p:txBody>
          <a:bodyPr vert="horz" wrap="square" lIns="91440" tIns="45720" rIns="91440" bIns="45720" numCol="1" anchor="t" anchorCtr="0" compatLnSpc="1">
            <a:normAutofit fontScale="85000" lnSpcReduction="10000"/>
          </a:bodyPr>
          <a:lstStyle/>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Proud of her native culture ,skills in dance, song and cooking,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Lawino</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is </a:t>
            </a:r>
            <a:r>
              <a:rPr kumimoji="0" lang="en-US" sz="3200" b="0" i="0" u="none" strike="noStrike" kern="1200" cap="none" spc="0" normalizeH="0" baseline="0" noProof="0" dirty="0" smtClean="0">
                <a:ln>
                  <a:noFill/>
                </a:ln>
                <a:solidFill>
                  <a:srgbClr val="FF0000"/>
                </a:solidFill>
                <a:effectLst/>
                <a:uLnTx/>
                <a:uFillTx/>
                <a:latin typeface="+mn-lt"/>
                <a:ea typeface="+mn-ea"/>
                <a:cs typeface="+mn-cs"/>
              </a:rPr>
              <a:t>bitter with her husband for </a:t>
            </a:r>
            <a:r>
              <a:rPr kumimoji="0" lang="en-US" sz="3200" b="0" i="0" u="none" strike="noStrike" kern="1200" cap="none" spc="0" normalizeH="0" baseline="0" noProof="0" dirty="0" err="1" smtClean="0">
                <a:ln>
                  <a:noFill/>
                </a:ln>
                <a:solidFill>
                  <a:srgbClr val="FF0000"/>
                </a:solidFill>
                <a:effectLst/>
                <a:uLnTx/>
                <a:uFillTx/>
                <a:latin typeface="+mn-lt"/>
                <a:ea typeface="+mn-ea"/>
                <a:cs typeface="+mn-cs"/>
              </a:rPr>
              <a:t>abandonining</a:t>
            </a:r>
            <a:r>
              <a:rPr kumimoji="0" lang="en-US" sz="3200" b="0" i="0" u="none" strike="noStrike" kern="1200" cap="none" spc="0" normalizeH="0" baseline="0" noProof="0" dirty="0" smtClean="0">
                <a:ln>
                  <a:noFill/>
                </a:ln>
                <a:solidFill>
                  <a:srgbClr val="FF0000"/>
                </a:solidFill>
                <a:effectLst/>
                <a:uLnTx/>
                <a:uFillTx/>
                <a:latin typeface="+mn-lt"/>
                <a:ea typeface="+mn-ea"/>
                <a:cs typeface="+mn-cs"/>
              </a:rPr>
              <a:t> his </a:t>
            </a:r>
            <a:r>
              <a:rPr kumimoji="0" lang="en-US" sz="3200" b="0" i="0" u="none" strike="noStrike" kern="1200" cap="none" spc="0" normalizeH="0" baseline="0" noProof="0" dirty="0" err="1" smtClean="0">
                <a:ln>
                  <a:noFill/>
                </a:ln>
                <a:solidFill>
                  <a:srgbClr val="FF0000"/>
                </a:solidFill>
                <a:effectLst/>
                <a:uLnTx/>
                <a:uFillTx/>
                <a:latin typeface="+mn-lt"/>
                <a:ea typeface="+mn-ea"/>
                <a:cs typeface="+mn-cs"/>
              </a:rPr>
              <a:t>Acholi</a:t>
            </a:r>
            <a:r>
              <a:rPr kumimoji="0" lang="en-US" sz="3200" b="0" i="0" u="none" strike="noStrike" kern="1200" cap="none" spc="0" normalizeH="0" baseline="0" noProof="0" dirty="0" smtClean="0">
                <a:ln>
                  <a:noFill/>
                </a:ln>
                <a:solidFill>
                  <a:srgbClr val="FF0000"/>
                </a:solidFill>
                <a:effectLst/>
                <a:uLnTx/>
                <a:uFillTx/>
                <a:latin typeface="+mn-lt"/>
                <a:ea typeface="+mn-ea"/>
                <a:cs typeface="+mn-cs"/>
              </a:rPr>
              <a:t> ways.</a:t>
            </a:r>
          </a:p>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The poem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dramatises</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 wife- husband quarrel in front of elders.</a:t>
            </a:r>
          </a:p>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Lawino</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is addressing elders calling them for their attention. Throughout the poem, we do not hear elders talking back.</a:t>
            </a:r>
          </a:p>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2800" b="1" i="0" u="none" strike="noStrike" kern="1200" cap="none" spc="0" normalizeH="0" baseline="0" noProof="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Song of Lawino...</a:t>
            </a:r>
          </a:p>
        </p:txBody>
      </p:sp>
      <p:sp>
        <p:nvSpPr>
          <p:cNvPr id="129027" name="Content Placeholder 2"/>
          <p:cNvSpPr>
            <a:spLocks noGrp="1"/>
          </p:cNvSpPr>
          <p:nvPr>
            <p:ph idx="1"/>
          </p:nvPr>
        </p:nvSpPr>
        <p:spPr>
          <a:ln>
            <a:solidFill>
              <a:schemeClr val="bg2">
                <a:lumMod val="50000"/>
              </a:schemeClr>
            </a:solidFill>
          </a:ln>
        </p:spPr>
        <p:txBody>
          <a:bodyPr vert="horz" wrap="square" lIns="91440" tIns="45720" rIns="91440" bIns="45720" numCol="1" anchor="t" anchorCtr="0" compatLnSpc="1">
            <a:normAutofit/>
          </a:bodyPr>
          <a:lstStyle/>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Starts as a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defence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for traditional African ways and ends in attack of the western ways.</a:t>
            </a:r>
          </a:p>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Note that Song of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Ocol</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by the same author) is a response to the claims laid by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Lawino</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a:t>
            </a:r>
          </a:p>
        </p:txBody>
      </p:sp>
    </p:spTree>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3200" b="0" i="0" u="none" strike="noStrike" kern="1200" cap="none" spc="0" normalizeH="0" baseline="0" noProof="0" dirty="0" smtClean="0">
                <a:ln>
                  <a:noFill/>
                </a:ln>
                <a:solidFill>
                  <a:srgbClr val="00B050"/>
                </a:solidFill>
                <a:effectLst>
                  <a:outerShdw blurRad="50000" dist="30000" dir="5400000" algn="tl" rotWithShape="0">
                    <a:srgbClr val="000000">
                      <a:alpha val="30000"/>
                    </a:srgbClr>
                  </a:outerShdw>
                </a:effectLst>
                <a:uLnTx/>
                <a:uFillTx/>
                <a:latin typeface="+mj-lt"/>
                <a:ea typeface="+mj-ea"/>
                <a:cs typeface="+mj-cs"/>
              </a:rPr>
              <a:t>Themes and subject in Song of </a:t>
            </a:r>
            <a:r>
              <a:rPr kumimoji="0" lang="en-US" sz="3200" b="0" i="0" u="none" strike="noStrike" kern="1200" cap="none" spc="0" normalizeH="0" baseline="0" noProof="0" dirty="0" err="1" smtClean="0">
                <a:ln>
                  <a:noFill/>
                </a:ln>
                <a:solidFill>
                  <a:srgbClr val="00B050"/>
                </a:solidFill>
                <a:effectLst>
                  <a:outerShdw blurRad="50000" dist="30000" dir="5400000" algn="tl" rotWithShape="0">
                    <a:srgbClr val="000000">
                      <a:alpha val="30000"/>
                    </a:srgbClr>
                  </a:outerShdw>
                </a:effectLst>
                <a:uLnTx/>
                <a:uFillTx/>
                <a:latin typeface="+mj-lt"/>
                <a:ea typeface="+mj-ea"/>
                <a:cs typeface="+mj-cs"/>
              </a:rPr>
              <a:t>Lawino</a:t>
            </a:r>
            <a:endParaRPr kumimoji="0" lang="en-US" sz="3200" b="0" i="0" u="none" strike="noStrike" kern="1200" cap="none" spc="0" normalizeH="0" baseline="0" noProof="0" dirty="0" smtClean="0">
              <a:ln>
                <a:noFill/>
              </a:ln>
              <a:solidFill>
                <a:srgbClr val="00B050"/>
              </a:solidFill>
              <a:effectLst>
                <a:outerShdw blurRad="50000" dist="30000" dir="5400000" algn="tl" rotWithShape="0">
                  <a:srgbClr val="000000">
                    <a:alpha val="30000"/>
                  </a:srgbClr>
                </a:outerShdw>
              </a:effectLst>
              <a:uLnTx/>
              <a:uFillTx/>
              <a:latin typeface="+mj-lt"/>
              <a:ea typeface="+mj-ea"/>
              <a:cs typeface="+mj-cs"/>
            </a:endParaRPr>
          </a:p>
        </p:txBody>
      </p:sp>
      <p:sp>
        <p:nvSpPr>
          <p:cNvPr id="130051" name="Content Placeholder 2"/>
          <p:cNvSpPr>
            <a:spLocks noGrp="1"/>
          </p:cNvSpPr>
          <p:nvPr>
            <p:ph idx="1"/>
          </p:nvPr>
        </p:nvSpPr>
        <p:spPr>
          <a:ln>
            <a:solidFill>
              <a:schemeClr val="bg2">
                <a:lumMod val="50000"/>
              </a:schemeClr>
            </a:solidFill>
          </a:ln>
        </p:spPr>
        <p:txBody>
          <a:bodyPr vert="horz" wrap="square" lIns="91440" tIns="45720" rIns="91440" bIns="45720" numCol="1" anchor="t" anchorCtr="0" compatLnSpc="1">
            <a:normAutofit fontScale="92500" lnSpcReduction="20000"/>
          </a:bodyPr>
          <a:lstStyle/>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In poetry, theme consists </a:t>
            </a:r>
            <a:r>
              <a:rPr kumimoji="0" lang="en-US" sz="3200" b="0" i="0" u="none" strike="noStrike" kern="1200" cap="none" spc="0" normalizeH="0" baseline="0" noProof="0" dirty="0" smtClean="0">
                <a:ln>
                  <a:noFill/>
                </a:ln>
                <a:solidFill>
                  <a:srgbClr val="FF0000"/>
                </a:solidFill>
                <a:effectLst/>
                <a:uLnTx/>
                <a:uFillTx/>
                <a:latin typeface="+mn-lt"/>
                <a:ea typeface="+mn-ea"/>
                <a:cs typeface="+mn-cs"/>
              </a:rPr>
              <a:t>of what the poem is about</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a.i</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its main conception. It could be about pride, love, African values, war,... </a:t>
            </a:r>
          </a:p>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It could be a </a:t>
            </a:r>
            <a:r>
              <a:rPr kumimoji="0" lang="en-US" sz="3200" b="0" i="0" u="none" strike="noStrike" kern="1200" cap="none" spc="0" normalizeH="0" baseline="0" noProof="0" dirty="0" smtClean="0">
                <a:ln>
                  <a:noFill/>
                </a:ln>
                <a:solidFill>
                  <a:srgbClr val="FF0000"/>
                </a:solidFill>
                <a:effectLst/>
                <a:uLnTx/>
                <a:uFillTx/>
                <a:latin typeface="+mn-lt"/>
                <a:ea typeface="+mn-ea"/>
                <a:cs typeface="+mn-cs"/>
              </a:rPr>
              <a:t>lesson</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that the poem teaches us.</a:t>
            </a:r>
          </a:p>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Theme has also been defined as </a:t>
            </a:r>
            <a:r>
              <a:rPr kumimoji="0" lang="en-US" sz="3200" b="0" i="0" u="none" strike="noStrike" kern="1200" cap="none" spc="0" normalizeH="0" baseline="0" noProof="0" dirty="0" smtClean="0">
                <a:ln>
                  <a:noFill/>
                </a:ln>
                <a:solidFill>
                  <a:srgbClr val="FF0000"/>
                </a:solidFill>
                <a:effectLst/>
                <a:uLnTx/>
                <a:uFillTx/>
                <a:latin typeface="+mn-lt"/>
                <a:ea typeface="+mn-ea"/>
                <a:cs typeface="+mn-cs"/>
              </a:rPr>
              <a:t>a statement about life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in any work of art. </a:t>
            </a:r>
          </a:p>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32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Themes and subjects.....</a:t>
            </a:r>
          </a:p>
        </p:txBody>
      </p:sp>
      <p:sp>
        <p:nvSpPr>
          <p:cNvPr id="131075" name="Content Placeholder 2"/>
          <p:cNvSpPr>
            <a:spLocks noGrp="1"/>
          </p:cNvSpPr>
          <p:nvPr>
            <p:ph idx="1"/>
          </p:nvPr>
        </p:nvSpPr>
        <p:spPr>
          <a:ln>
            <a:solidFill>
              <a:schemeClr val="bg2">
                <a:lumMod val="50000"/>
              </a:schemeClr>
            </a:solidFill>
          </a:ln>
        </p:spPr>
        <p:txBody>
          <a:bodyPr vert="horz" wrap="square" lIns="91440" tIns="45720" rIns="91440" bIns="45720" numCol="1" anchor="t" anchorCtr="0" compatLnSpc="1">
            <a:normAutofit fontScale="85000" lnSpcReduction="20000"/>
          </a:bodyPr>
          <a:lstStyle/>
          <a:p>
            <a:pPr marL="365125" marR="0" lvl="0" indent="-282575" algn="l" defTabSz="914400" rtl="0" eaLnBrk="1" fontAlgn="auto" latinLnBrk="0" hangingPunct="1">
              <a:lnSpc>
                <a:spcPct val="100000"/>
              </a:lnSpc>
              <a:spcBef>
                <a:spcPts val="600"/>
              </a:spcBef>
              <a:spcAft>
                <a:spcPts val="0"/>
              </a:spcAft>
              <a:buClr>
                <a:schemeClr val="accent1"/>
              </a:buClr>
              <a:buSzPct val="80000"/>
              <a:buFont typeface="Wingdings 2" panose="05020102010507070707" pitchFamily="18" charset="2"/>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Subject, on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theother</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hand, consists of </a:t>
            </a:r>
            <a:r>
              <a:rPr kumimoji="0" lang="en-US" sz="3200" b="0" i="0" u="none" strike="noStrike" kern="1200" cap="none" spc="0" normalizeH="0" baseline="0" noProof="0" dirty="0" smtClean="0">
                <a:ln>
                  <a:noFill/>
                </a:ln>
                <a:solidFill>
                  <a:srgbClr val="FF0000"/>
                </a:solidFill>
                <a:effectLst/>
                <a:uLnTx/>
                <a:uFillTx/>
                <a:latin typeface="+mn-lt"/>
                <a:ea typeface="+mn-ea"/>
                <a:cs typeface="+mn-cs"/>
              </a:rPr>
              <a:t>events/ actions in a poem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a.i</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what is happening in a poem. In SOL, we have:</a:t>
            </a:r>
          </a:p>
          <a:p>
            <a:pPr marL="365125" marR="0" lvl="0" indent="-282575" algn="l" defTabSz="914400" rtl="0" eaLnBrk="1" fontAlgn="auto" latinLnBrk="0" hangingPunct="1">
              <a:lnSpc>
                <a:spcPct val="100000"/>
              </a:lnSpc>
              <a:spcBef>
                <a:spcPts val="600"/>
              </a:spcBef>
              <a:spcAft>
                <a:spcPts val="0"/>
              </a:spcAft>
              <a:buClr>
                <a:schemeClr val="accent1"/>
              </a:buClr>
              <a:buSzPct val="80000"/>
              <a:buFont typeface="Wingdings 2" panose="05020102010507070707" pitchFamily="18" charset="2"/>
              <a:buChar char=""/>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Pride in African  ways</a:t>
            </a:r>
          </a:p>
          <a:p>
            <a:pPr marL="365125" marR="0" lvl="0" indent="-282575" algn="l" defTabSz="914400" rtl="0" eaLnBrk="1" fontAlgn="auto" latinLnBrk="0" hangingPunct="1">
              <a:lnSpc>
                <a:spcPct val="100000"/>
              </a:lnSpc>
              <a:spcBef>
                <a:spcPts val="600"/>
              </a:spcBef>
              <a:spcAft>
                <a:spcPts val="0"/>
              </a:spcAft>
              <a:buClr>
                <a:schemeClr val="accent1"/>
              </a:buClr>
              <a:buSzPct val="80000"/>
              <a:buFont typeface="Wingdings 2" panose="05020102010507070707" pitchFamily="18" charset="2"/>
              <a:buChar char=""/>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Rejection of the ways of western values</a:t>
            </a:r>
          </a:p>
          <a:p>
            <a:pPr marL="365125" marR="0" lvl="0" indent="-282575" algn="l" defTabSz="914400" rtl="0" eaLnBrk="1" fontAlgn="auto" latinLnBrk="0" hangingPunct="1">
              <a:lnSpc>
                <a:spcPct val="100000"/>
              </a:lnSpc>
              <a:spcBef>
                <a:spcPts val="600"/>
              </a:spcBef>
              <a:spcAft>
                <a:spcPts val="0"/>
              </a:spcAft>
              <a:buClr>
                <a:schemeClr val="accent1"/>
              </a:buClr>
              <a:buSzPct val="80000"/>
              <a:buFont typeface="Wingdings 2" panose="05020102010507070707" pitchFamily="18" charset="2"/>
              <a:buChar char=""/>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A call for unity among cultures and values</a:t>
            </a:r>
          </a:p>
          <a:p>
            <a:pPr marL="365125" marR="0" lvl="0" indent="-282575" algn="l" defTabSz="914400" rtl="0" eaLnBrk="1" fontAlgn="auto" latinLnBrk="0" hangingPunct="1">
              <a:lnSpc>
                <a:spcPct val="100000"/>
              </a:lnSpc>
              <a:spcBef>
                <a:spcPts val="600"/>
              </a:spcBef>
              <a:spcAft>
                <a:spcPts val="0"/>
              </a:spcAft>
              <a:buClr>
                <a:schemeClr val="accent1"/>
              </a:buClr>
              <a:buSzPct val="80000"/>
              <a:buFont typeface="Wingdings 2" panose="05020102010507070707" pitchFamily="18" charset="2"/>
              <a:buChar char=""/>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The danger of being at the extreme of things</a:t>
            </a:r>
          </a:p>
          <a:p>
            <a:pPr marL="365125" marR="0" lvl="0" indent="-282575" algn="l" defTabSz="914400" rtl="0" eaLnBrk="1" fontAlgn="auto" latinLnBrk="0" hangingPunct="1">
              <a:lnSpc>
                <a:spcPct val="100000"/>
              </a:lnSpc>
              <a:spcBef>
                <a:spcPts val="600"/>
              </a:spcBef>
              <a:spcAft>
                <a:spcPts val="0"/>
              </a:spcAft>
              <a:buClr>
                <a:schemeClr val="accent1"/>
              </a:buClr>
              <a:buSzPct val="80000"/>
              <a:buFont typeface="Wingdings 2" panose="05020102010507070707" pitchFamily="18" charset="2"/>
              <a:buChar char=""/>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Hypocrisy of learned men</a:t>
            </a:r>
          </a:p>
          <a:p>
            <a:pPr marL="365125" marR="0" lvl="0" indent="-282575" algn="l" defTabSz="914400" rtl="0" eaLnBrk="1" fontAlgn="auto" latinLnBrk="0" hangingPunct="1">
              <a:lnSpc>
                <a:spcPct val="100000"/>
              </a:lnSpc>
              <a:spcBef>
                <a:spcPts val="600"/>
              </a:spcBef>
              <a:spcAft>
                <a:spcPts val="0"/>
              </a:spcAft>
              <a:buClr>
                <a:schemeClr val="accent1"/>
              </a:buClr>
              <a:buSzPct val="80000"/>
              <a:buFont typeface="Wingdings 2" panose="05020102010507070707" pitchFamily="18" charset="2"/>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2800" b="1"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Subject in S.L.</a:t>
            </a:r>
          </a:p>
        </p:txBody>
      </p:sp>
      <p:sp>
        <p:nvSpPr>
          <p:cNvPr id="132099" name="Content Placeholder 2"/>
          <p:cNvSpPr>
            <a:spLocks noGrp="1"/>
          </p:cNvSpPr>
          <p:nvPr>
            <p:ph idx="1"/>
          </p:nvPr>
        </p:nvSpPr>
        <p:spPr>
          <a:ln>
            <a:solidFill>
              <a:schemeClr val="bg2">
                <a:lumMod val="50000"/>
              </a:schemeClr>
            </a:solidFill>
          </a:ln>
        </p:spPr>
        <p:txBody>
          <a:bodyPr vert="horz" wrap="square" lIns="91440" tIns="45720" rIns="91440" bIns="45720" numCol="1" anchor="t" anchorCtr="0" compatLnSpc="1">
            <a:normAutofit/>
          </a:bodyPr>
          <a:lstStyle/>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Lawino</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Ocol’s</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wife, is bitter with her husband for having rejected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Acholi</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ways and values. </a:t>
            </a:r>
          </a:p>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She is addressing elders,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Acholi</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elders and brothers,  calling for their attention.</a:t>
            </a:r>
          </a:p>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Arial" panose="020B0604020202020204" pitchFamily="34" charset="0"/>
              <a:buNone/>
              <a:defRPr/>
            </a:pPr>
            <a:endParaRPr kumimoji="0" lang="en-US" sz="3200" b="1" i="0" u="none" strike="noStrike" kern="1200" cap="none" spc="0" normalizeH="0" baseline="0" noProof="0" dirty="0" smtClean="0">
              <a:ln>
                <a:noFill/>
              </a:ln>
              <a:solidFill>
                <a:schemeClr val="tx1"/>
              </a:solidFill>
              <a:effectLst/>
              <a:uLnTx/>
              <a:uFillTx/>
              <a:latin typeface="+mn-lt"/>
              <a:ea typeface="+mn-ea"/>
              <a:cs typeface="+mn-cs"/>
            </a:endParaRPr>
          </a:p>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Arial" panose="020B0604020202020204" pitchFamily="34" charset="0"/>
              <a:buNone/>
              <a:defRPr/>
            </a:pPr>
            <a:endParaRPr kumimoji="0" lang="en-US" sz="3200" b="1"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32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SOL</a:t>
            </a:r>
          </a:p>
        </p:txBody>
      </p:sp>
      <p:sp>
        <p:nvSpPr>
          <p:cNvPr id="3" name="Content Placeholder 2"/>
          <p:cNvSpPr>
            <a:spLocks noGrp="1"/>
          </p:cNvSpPr>
          <p:nvPr>
            <p:ph idx="1"/>
          </p:nvPr>
        </p:nvSpPr>
        <p:spPr>
          <a:ln>
            <a:solidFill>
              <a:schemeClr val="bg2">
                <a:lumMod val="50000"/>
              </a:schemeClr>
            </a:solidFill>
          </a:ln>
        </p:spPr>
        <p:txBody>
          <a:bodyPr vert="horz" wrap="square" lIns="91440" tIns="45720" rIns="91440" bIns="45720" numCol="1" anchor="t" anchorCtr="0" compatLnSpc="1">
            <a:noAutofit/>
          </a:bodyPr>
          <a:lstStyle/>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0" u="none" strike="noStrike" kern="1200" cap="none" spc="0" normalizeH="0" baseline="0" noProof="0" dirty="0" smtClean="0">
                <a:ln>
                  <a:noFill/>
                </a:ln>
                <a:solidFill>
                  <a:srgbClr val="FF0000"/>
                </a:solidFill>
                <a:effectLst/>
                <a:uLnTx/>
                <a:uFillTx/>
                <a:latin typeface="+mn-lt"/>
                <a:ea typeface="+mn-ea"/>
                <a:cs typeface="+mn-cs"/>
              </a:rPr>
              <a:t>Lesson</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0" u="none" strike="noStrike" kern="1200" cap="none" spc="0" normalizeH="0" baseline="0" noProof="0" dirty="0" smtClean="0">
                <a:ln>
                  <a:noFill/>
                </a:ln>
                <a:solidFill>
                  <a:srgbClr val="FF0000"/>
                </a:solidFill>
                <a:effectLst/>
                <a:uLnTx/>
                <a:uFillTx/>
                <a:latin typeface="+mn-lt"/>
                <a:ea typeface="+mn-ea"/>
                <a:cs typeface="+mn-cs"/>
              </a:rPr>
              <a:t>in</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0" u="none" strike="noStrike" kern="1200" cap="none" spc="0" normalizeH="0" baseline="0" noProof="0" dirty="0" smtClean="0">
                <a:ln>
                  <a:noFill/>
                </a:ln>
                <a:solidFill>
                  <a:srgbClr val="FF0000"/>
                </a:solidFill>
                <a:effectLst/>
                <a:uLnTx/>
                <a:uFillTx/>
                <a:latin typeface="+mn-lt"/>
                <a:ea typeface="+mn-ea"/>
                <a:cs typeface="+mn-cs"/>
              </a:rPr>
              <a:t>S.L</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As Africans/Rwandans, </a:t>
            </a:r>
            <a:r>
              <a:rPr kumimoji="0" lang="en-US" sz="3200" b="0" i="0" u="none" strike="noStrike" kern="1200" cap="none" spc="0" normalizeH="0" baseline="0" noProof="0" dirty="0" smtClean="0">
                <a:ln>
                  <a:noFill/>
                </a:ln>
                <a:solidFill>
                  <a:schemeClr val="accent3"/>
                </a:solidFill>
                <a:effectLst/>
                <a:uLnTx/>
                <a:uFillTx/>
                <a:latin typeface="+mn-lt"/>
                <a:ea typeface="+mn-ea"/>
                <a:cs typeface="+mn-cs"/>
              </a:rPr>
              <a:t>we should be proud of the ways and values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that are relevant to our community.</a:t>
            </a:r>
            <a:endParaRPr kumimoji="0" lang="en-US" sz="3200" b="1"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There is no best place like home</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There is no best culture like mine</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Civilize but do not over-civilize</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Know our values and stick to them</a:t>
            </a:r>
            <a:endParaRPr kumimoji="0" lang="en-US" sz="32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300" b="0" i="0" u="none" strike="noStrike" kern="1200" cap="none" spc="0" normalizeH="0" baseline="0" noProof="0" dirty="0" err="1"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Con’d</a:t>
            </a:r>
            <a:endParaRPr kumimoji="0" lang="en-US" sz="43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
        <p:nvSpPr>
          <p:cNvPr id="134147" name="Content Placeholder 2"/>
          <p:cNvSpPr>
            <a:spLocks noGrp="1"/>
          </p:cNvSpPr>
          <p:nvPr>
            <p:ph idx="1"/>
          </p:nvPr>
        </p:nvSpPr>
        <p:spPr>
          <a:ln>
            <a:solidFill>
              <a:schemeClr val="bg2">
                <a:lumMod val="50000"/>
              </a:schemeClr>
            </a:solidFill>
          </a:ln>
        </p:spPr>
        <p:txBody>
          <a:bodyPr vert="horz" wrap="square" lIns="91440" tIns="45720" rIns="91440" bIns="45720" numCol="1" anchor="t" anchorCtr="0" compatLnSpc="1">
            <a:normAutofit fontScale="85000" lnSpcReduction="20000"/>
          </a:bodyPr>
          <a:lstStyle/>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3200" b="1" i="0" u="none" strike="noStrike" kern="1200" cap="none" spc="0" normalizeH="0" baseline="0" noProof="0" dirty="0" err="1" smtClean="0">
                <a:ln>
                  <a:noFill/>
                </a:ln>
                <a:solidFill>
                  <a:srgbClr val="C00000"/>
                </a:solidFill>
                <a:effectLst/>
                <a:uLnTx/>
                <a:uFillTx/>
                <a:latin typeface="+mn-lt"/>
                <a:ea typeface="+mn-ea"/>
                <a:cs typeface="+mn-cs"/>
              </a:rPr>
              <a:t>Modernise</a:t>
            </a:r>
            <a:r>
              <a:rPr kumimoji="0" lang="en-US" sz="3200" b="1" i="0" u="none" strike="noStrike" kern="1200" cap="none" spc="0" normalizeH="0" baseline="0" noProof="0" dirty="0" smtClean="0">
                <a:ln>
                  <a:noFill/>
                </a:ln>
                <a:solidFill>
                  <a:srgbClr val="C00000"/>
                </a:solidFill>
                <a:effectLst/>
                <a:uLnTx/>
                <a:uFillTx/>
                <a:latin typeface="+mn-lt"/>
                <a:ea typeface="+mn-ea"/>
                <a:cs typeface="+mn-cs"/>
              </a:rPr>
              <a:t> but do not </a:t>
            </a:r>
            <a:r>
              <a:rPr kumimoji="0" lang="en-US" sz="3200" b="1" i="0" u="none" strike="noStrike" kern="1200" cap="none" spc="0" normalizeH="0" baseline="0" noProof="0" dirty="0" err="1" smtClean="0">
                <a:ln>
                  <a:noFill/>
                </a:ln>
                <a:solidFill>
                  <a:srgbClr val="C00000"/>
                </a:solidFill>
                <a:effectLst/>
                <a:uLnTx/>
                <a:uFillTx/>
                <a:latin typeface="+mn-lt"/>
                <a:ea typeface="+mn-ea"/>
                <a:cs typeface="+mn-cs"/>
              </a:rPr>
              <a:t>overcivilize</a:t>
            </a:r>
            <a:endParaRPr kumimoji="0" lang="en-US" sz="3200" b="1" i="0" u="none" strike="noStrike" kern="1200" cap="none" spc="0" normalizeH="0" baseline="0" noProof="0" dirty="0" smtClean="0">
              <a:ln>
                <a:noFill/>
              </a:ln>
              <a:solidFill>
                <a:srgbClr val="C00000"/>
              </a:solidFill>
              <a:effectLst/>
              <a:uLnTx/>
              <a:uFillTx/>
              <a:latin typeface="+mn-lt"/>
              <a:ea typeface="+mn-ea"/>
              <a:cs typeface="+mn-cs"/>
            </a:endParaRPr>
          </a:p>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3200" b="1" i="0" u="none" strike="noStrike" kern="1200" cap="none" spc="0" normalizeH="0" baseline="0" noProof="0" dirty="0" smtClean="0">
                <a:ln>
                  <a:noFill/>
                </a:ln>
                <a:solidFill>
                  <a:srgbClr val="C00000"/>
                </a:solidFill>
                <a:effectLst/>
                <a:uLnTx/>
                <a:uFillTx/>
                <a:latin typeface="+mn-lt"/>
                <a:ea typeface="+mn-ea"/>
                <a:cs typeface="+mn-cs"/>
              </a:rPr>
              <a:t>Do not be too </a:t>
            </a:r>
            <a:r>
              <a:rPr kumimoji="0" lang="en-US" sz="3200" b="1" i="0" u="none" strike="noStrike" kern="1200" cap="none" spc="0" normalizeH="0" baseline="0" noProof="0" dirty="0" err="1" smtClean="0">
                <a:ln>
                  <a:noFill/>
                </a:ln>
                <a:solidFill>
                  <a:srgbClr val="C00000"/>
                </a:solidFill>
                <a:effectLst/>
                <a:uLnTx/>
                <a:uFillTx/>
                <a:latin typeface="+mn-lt"/>
                <a:ea typeface="+mn-ea"/>
                <a:cs typeface="+mn-cs"/>
              </a:rPr>
              <a:t>conservatist</a:t>
            </a:r>
            <a:endParaRPr kumimoji="0" lang="en-US" sz="3200" b="1" i="0" u="none" strike="noStrike" kern="1200" cap="none" spc="0" normalizeH="0" baseline="0" noProof="0" dirty="0" smtClean="0">
              <a:ln>
                <a:noFill/>
              </a:ln>
              <a:solidFill>
                <a:srgbClr val="C00000"/>
              </a:solidFill>
              <a:effectLst/>
              <a:uLnTx/>
              <a:uFillTx/>
              <a:latin typeface="+mn-lt"/>
              <a:ea typeface="+mn-ea"/>
              <a:cs typeface="+mn-cs"/>
            </a:endParaRPr>
          </a:p>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3200" b="1" i="0" u="none" strike="noStrike" kern="1200" cap="none" spc="0" normalizeH="0" baseline="0" noProof="0" dirty="0" smtClean="0">
                <a:ln>
                  <a:noFill/>
                </a:ln>
                <a:solidFill>
                  <a:srgbClr val="C00000"/>
                </a:solidFill>
                <a:effectLst/>
                <a:uLnTx/>
                <a:uFillTx/>
                <a:latin typeface="+mn-lt"/>
                <a:ea typeface="+mn-ea"/>
                <a:cs typeface="+mn-cs"/>
              </a:rPr>
              <a:t>There is no best culture like mine</a:t>
            </a:r>
          </a:p>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3200" b="1" i="0" u="none" strike="noStrike" kern="1200" cap="none" spc="0" normalizeH="0" baseline="0" noProof="0" dirty="0" smtClean="0">
                <a:ln>
                  <a:noFill/>
                </a:ln>
                <a:solidFill>
                  <a:srgbClr val="C00000"/>
                </a:solidFill>
                <a:effectLst/>
                <a:uLnTx/>
                <a:uFillTx/>
                <a:latin typeface="+mn-lt"/>
                <a:ea typeface="+mn-ea"/>
                <a:cs typeface="+mn-cs"/>
              </a:rPr>
              <a:t>All glitters is not gold/All that shines is not gold</a:t>
            </a:r>
          </a:p>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3200" b="1" i="0" u="none" strike="noStrike" kern="1200" cap="none" spc="0" normalizeH="0" baseline="0" noProof="0" dirty="0" smtClean="0">
                <a:ln>
                  <a:noFill/>
                </a:ln>
                <a:solidFill>
                  <a:srgbClr val="C00000"/>
                </a:solidFill>
                <a:effectLst/>
                <a:uLnTx/>
                <a:uFillTx/>
                <a:latin typeface="+mn-lt"/>
                <a:ea typeface="+mn-ea"/>
                <a:cs typeface="+mn-cs"/>
              </a:rPr>
              <a:t>Do not abuse your partner’s rights</a:t>
            </a:r>
          </a:p>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3200" b="1" i="0" u="none" strike="noStrike" kern="1200" cap="none" spc="0" normalizeH="0" baseline="0" noProof="0" dirty="0" smtClean="0">
                <a:ln>
                  <a:noFill/>
                </a:ln>
                <a:solidFill>
                  <a:srgbClr val="C00000"/>
                </a:solidFill>
                <a:effectLst/>
                <a:uLnTx/>
                <a:uFillTx/>
                <a:latin typeface="+mn-lt"/>
                <a:ea typeface="+mn-ea"/>
                <a:cs typeface="+mn-cs"/>
              </a:rPr>
              <a:t>Do as you would like to be done by</a:t>
            </a:r>
          </a:p>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r>
              <a:rPr kumimoji="0" lang="en-US" sz="3200" b="1" i="0" u="none" strike="noStrike" kern="1200" cap="none" spc="0" normalizeH="0" baseline="0" noProof="0" dirty="0" smtClean="0">
                <a:ln>
                  <a:noFill/>
                </a:ln>
                <a:solidFill>
                  <a:srgbClr val="C00000"/>
                </a:solidFill>
                <a:effectLst/>
                <a:uLnTx/>
                <a:uFillTx/>
                <a:latin typeface="+mn-lt"/>
                <a:ea typeface="+mn-ea"/>
                <a:cs typeface="+mn-cs"/>
              </a:rPr>
              <a:t>Do not judge the book by its cover</a:t>
            </a:r>
          </a:p>
          <a:p>
            <a:pPr marL="365125" marR="0" lvl="0" indent="-282575" algn="l"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32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Foregrounded language in poetry</a:t>
            </a:r>
          </a:p>
        </p:txBody>
      </p:sp>
      <p:sp>
        <p:nvSpPr>
          <p:cNvPr id="88067" name="Content Placeholder 2"/>
          <p:cNvSpPr>
            <a:spLocks noGrp="1"/>
          </p:cNvSpPr>
          <p:nvPr>
            <p:ph idx="1"/>
          </p:nvPr>
        </p:nvSpPr>
        <p:spPr>
          <a:solidFill>
            <a:schemeClr val="bg2"/>
          </a:solidFill>
          <a:ln>
            <a:solidFill>
              <a:schemeClr val="bg2">
                <a:lumMod val="50000"/>
              </a:schemeClr>
            </a:solidFill>
          </a:ln>
        </p:spPr>
        <p:txBody>
          <a:bodyPr vert="horz" wrap="square" lIns="91440" tIns="45720" rIns="91440" bIns="45720" numCol="1" anchor="t" anchorCtr="0" compatLnSpc="1">
            <a:normAutofit fontScale="85000" lnSpcReduction="20000"/>
          </a:bodyPr>
          <a:lstStyle/>
          <a:p>
            <a:pPr marL="273050" marR="0" lvl="0" indent="-273050" algn="just" defTabSz="914400" rtl="0" eaLnBrk="1" fontAlgn="base" latinLnBrk="0" hangingPunct="1">
              <a:lnSpc>
                <a:spcPct val="100000"/>
              </a:lnSpc>
              <a:spcBef>
                <a:spcPts val="600"/>
              </a:spcBef>
              <a:spcAft>
                <a:spcPct val="0"/>
              </a:spcAft>
              <a:buClr>
                <a:schemeClr val="accent1"/>
              </a:buClr>
              <a:buSzPct val="80000"/>
              <a:buFont typeface="Wingdings" panose="05000000000000000000" pitchFamily="2" charset="2"/>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The language in poetry does not respect the conventional rules of grammar. Language is not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backgrounded</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(i.e. it is not taken for granted. Rather, the language is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foregrounded</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or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deautomatised</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p>
          <a:p>
            <a:pPr marL="273050" marR="0" lvl="0" indent="-273050" algn="just" defTabSz="914400" rtl="0" eaLnBrk="1" fontAlgn="base" latinLnBrk="0" hangingPunct="1">
              <a:lnSpc>
                <a:spcPct val="100000"/>
              </a:lnSpc>
              <a:spcBef>
                <a:spcPts val="600"/>
              </a:spcBef>
              <a:spcAft>
                <a:spcPct val="0"/>
              </a:spcAft>
              <a:buClr>
                <a:schemeClr val="accent1"/>
              </a:buClr>
              <a:buSzPct val="80000"/>
              <a:buFont typeface="Wingdings" panose="05000000000000000000" pitchFamily="2" charset="2"/>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Words are not taken on their denotative meaning levels but connotative level. Put it another way, the poetic language consists of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deviation</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p>
          <a:p>
            <a:pPr marL="273050" marR="0" lvl="0" indent="-273050" algn="l" defTabSz="914400" rtl="0" eaLnBrk="1" fontAlgn="base" latinLnBrk="0" hangingPunct="1">
              <a:lnSpc>
                <a:spcPct val="100000"/>
              </a:lnSpc>
              <a:spcBef>
                <a:spcPts val="600"/>
              </a:spcBef>
              <a:spcAft>
                <a:spcPct val="0"/>
              </a:spcAft>
              <a:buClr>
                <a:schemeClr val="accent1"/>
              </a:buClr>
              <a:buSzPct val="80000"/>
              <a:buFont typeface="Wingdings" panose="05000000000000000000" pitchFamily="2" charset="2"/>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32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Cont’d</a:t>
            </a:r>
          </a:p>
        </p:txBody>
      </p:sp>
      <p:sp>
        <p:nvSpPr>
          <p:cNvPr id="89091" name="Content Placeholder 2"/>
          <p:cNvSpPr>
            <a:spLocks noGrp="1"/>
          </p:cNvSpPr>
          <p:nvPr>
            <p:ph idx="1"/>
          </p:nvPr>
        </p:nvSpPr>
        <p:spPr>
          <a:solidFill>
            <a:schemeClr val="bg2"/>
          </a:solidFill>
          <a:ln>
            <a:solidFill>
              <a:schemeClr val="bg2">
                <a:lumMod val="50000"/>
              </a:schemeClr>
            </a:solidFill>
          </a:ln>
        </p:spPr>
        <p:txBody>
          <a:bodyPr vert="horz" wrap="square" lIns="91440" tIns="45720" rIns="91440" bIns="45720" numCol="1" anchor="t" anchorCtr="0" compatLnSpc="1">
            <a:normAutofit fontScale="85000" lnSpcReduction="10000"/>
          </a:bodyPr>
          <a:lstStyle/>
          <a:p>
            <a:pPr marL="273050" marR="0" lvl="0" indent="-273050" algn="just" defTabSz="914400" rtl="0" eaLnBrk="1" fontAlgn="base" latinLnBrk="0" hangingPunct="1">
              <a:lnSpc>
                <a:spcPct val="100000"/>
              </a:lnSpc>
              <a:spcBef>
                <a:spcPts val="600"/>
              </a:spcBef>
              <a:spcAft>
                <a:spcPct val="0"/>
              </a:spcAft>
              <a:buClr>
                <a:schemeClr val="accent1"/>
              </a:buClr>
              <a:buSzPct val="80000"/>
              <a:buFont typeface="Wingdings" panose="05000000000000000000" pitchFamily="2" charset="2"/>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Thus, poetry often replaces ordinary language with imagery. It employs a number of figures of speech that will always surprise the reader with unique comparisons and description.  Poetry uses figurative language.</a:t>
            </a:r>
          </a:p>
          <a:p>
            <a:pPr marL="273050" marR="0" lvl="0" indent="-273050" algn="l" defTabSz="914400" rtl="0" eaLnBrk="1" fontAlgn="base" latinLnBrk="0" hangingPunct="1">
              <a:lnSpc>
                <a:spcPct val="100000"/>
              </a:lnSpc>
              <a:spcBef>
                <a:spcPts val="600"/>
              </a:spcBef>
              <a:spcAft>
                <a:spcPct val="0"/>
              </a:spcAft>
              <a:buClr>
                <a:schemeClr val="accent1"/>
              </a:buClr>
              <a:buSzPct val="80000"/>
              <a:buFont typeface="Wingdings" panose="05000000000000000000" pitchFamily="2" charset="2"/>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There are many figures of speech but the most commonly used by poets are simile, metaphor and personification.</a:t>
            </a:r>
          </a:p>
          <a:p>
            <a:pPr marL="273050" marR="0" lvl="0" indent="-273050" algn="l" defTabSz="914400" rtl="0" eaLnBrk="1" fontAlgn="base" latinLnBrk="0" hangingPunct="1">
              <a:lnSpc>
                <a:spcPct val="100000"/>
              </a:lnSpc>
              <a:spcBef>
                <a:spcPts val="600"/>
              </a:spcBef>
              <a:spcAft>
                <a:spcPct val="0"/>
              </a:spcAft>
              <a:buClr>
                <a:schemeClr val="accent1"/>
              </a:buClr>
              <a:buSzPct val="80000"/>
              <a:buFont typeface="Wingdings" panose="05000000000000000000" pitchFamily="2" charset="2"/>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32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Cont’d</a:t>
            </a:r>
          </a:p>
        </p:txBody>
      </p:sp>
      <p:sp>
        <p:nvSpPr>
          <p:cNvPr id="90115" name="Content Placeholder 2"/>
          <p:cNvSpPr>
            <a:spLocks noGrp="1"/>
          </p:cNvSpPr>
          <p:nvPr>
            <p:ph idx="1"/>
          </p:nvPr>
        </p:nvSpPr>
        <p:spPr>
          <a:solidFill>
            <a:schemeClr val="accent6">
              <a:lumMod val="40000"/>
              <a:lumOff val="60000"/>
            </a:schemeClr>
          </a:solidFill>
          <a:ln>
            <a:solidFill>
              <a:schemeClr val="bg2">
                <a:lumMod val="50000"/>
              </a:schemeClr>
            </a:solidFill>
          </a:ln>
        </p:spPr>
        <p:txBody>
          <a:bodyPr vert="horz" wrap="square" lIns="91440" tIns="45720" rIns="91440" bIns="45720" numCol="1" anchor="t" anchorCtr="0" compatLnSpc="1">
            <a:normAutofit fontScale="92500"/>
          </a:bodyPr>
          <a:lstStyle/>
          <a:p>
            <a:pPr marL="274320" marR="0" lvl="0" indent="-274320" algn="just"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Simile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Is a figure of speech which directly compares two seemingly unlike things. With this type of comparison, the words such as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like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and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as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are</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mostly</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used</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just"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Some examples: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As short as a harmer, as quick as a flashlight, as slow as a snail, as sharp as a razor, he walks like a princess, </a:t>
            </a:r>
          </a:p>
          <a:p>
            <a:pPr marL="274320" marR="0" lvl="0" indent="-274320" algn="l"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285</TotalTime>
  <Words>4068</Words>
  <Application>Microsoft Office PowerPoint</Application>
  <PresentationFormat>On-screen Show (4:3)</PresentationFormat>
  <Paragraphs>340</Paragraphs>
  <Slides>68</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68</vt:i4>
      </vt:variant>
    </vt:vector>
  </HeadingPairs>
  <TitlesOfParts>
    <vt:vector size="75" baseType="lpstr">
      <vt:lpstr>Arial</vt:lpstr>
      <vt:lpstr>Calibri</vt:lpstr>
      <vt:lpstr>Garamond</vt:lpstr>
      <vt:lpstr>Times New Roman</vt:lpstr>
      <vt:lpstr>Wingdings</vt:lpstr>
      <vt:lpstr>Wingdings 2</vt:lpstr>
      <vt:lpstr>Organic</vt:lpstr>
      <vt:lpstr>UNIT II: POETRY </vt:lpstr>
      <vt:lpstr>DEFINING POETRY</vt:lpstr>
      <vt:lpstr>Defining poetry(Cont’d)</vt:lpstr>
      <vt:lpstr>Cont’d</vt:lpstr>
      <vt:lpstr>Subject/theme in poetry</vt:lpstr>
      <vt:lpstr> 3.2. Language and diction in poetry </vt:lpstr>
      <vt:lpstr>Foregrounded language in poetry</vt:lpstr>
      <vt:lpstr>Cont’d</vt:lpstr>
      <vt:lpstr>Cont’d</vt:lpstr>
      <vt:lpstr>metaphor</vt:lpstr>
      <vt:lpstr>Metaphor(cont’d)</vt:lpstr>
      <vt:lpstr>Personification(cont’d)</vt:lpstr>
      <vt:lpstr>3.3. Characteristics of Poetry </vt:lpstr>
      <vt:lpstr> The common features of poetry  </vt:lpstr>
      <vt:lpstr> The common sounds of poetry include the following:</vt:lpstr>
      <vt:lpstr>Stanza</vt:lpstr>
      <vt:lpstr>Stanza(cont’d)</vt:lpstr>
      <vt:lpstr>Cont’d</vt:lpstr>
      <vt:lpstr>Quality of a good poem</vt:lpstr>
      <vt:lpstr> 3.5. Attitude, tone and mood </vt:lpstr>
      <vt:lpstr>Mood</vt:lpstr>
      <vt:lpstr>Tone(con’d)</vt:lpstr>
      <vt:lpstr>Tone  (end)</vt:lpstr>
      <vt:lpstr>3.6. TYPES OF POETRY </vt:lpstr>
      <vt:lpstr>ode</vt:lpstr>
      <vt:lpstr>Elegiac poetry</vt:lpstr>
      <vt:lpstr>3.6.2. Narrative poetry</vt:lpstr>
      <vt:lpstr>Types of narrative poetry</vt:lpstr>
      <vt:lpstr>Epic and ballad</vt:lpstr>
      <vt:lpstr>3.6.3. Dramatic poetry:  </vt:lpstr>
      <vt:lpstr>Prose and Poetry compared</vt:lpstr>
      <vt:lpstr>Analysis of a poem: Things to focus on</vt:lpstr>
      <vt:lpstr>Form and content of some poems</vt:lpstr>
      <vt:lpstr>Sonnet </vt:lpstr>
      <vt:lpstr>English  sonnet</vt:lpstr>
      <vt:lpstr>b) Italian sonnet</vt:lpstr>
      <vt:lpstr>example of sonnet</vt:lpstr>
      <vt:lpstr>Cont’d</vt:lpstr>
      <vt:lpstr>Viranelle</vt:lpstr>
      <vt:lpstr>Rhyme in poetry</vt:lpstr>
      <vt:lpstr>Rhyme scheme</vt:lpstr>
      <vt:lpstr>Example of rhyme scheme</vt:lpstr>
      <vt:lpstr>Types of rhyme</vt:lpstr>
      <vt:lpstr>Types of rhymes</vt:lpstr>
      <vt:lpstr>Rich 30 End Rhymes </vt:lpstr>
      <vt:lpstr>Rich 30 End Rhymes </vt:lpstr>
      <vt:lpstr>End rhyme</vt:lpstr>
      <vt:lpstr>Eye rhyme</vt:lpstr>
      <vt:lpstr>Cont’d</vt:lpstr>
      <vt:lpstr>Con’d</vt:lpstr>
      <vt:lpstr>Cont’d</vt:lpstr>
      <vt:lpstr>Cont’d</vt:lpstr>
      <vt:lpstr>Good Times</vt:lpstr>
      <vt:lpstr>MOTHER (By E. Coleman) </vt:lpstr>
      <vt:lpstr>JESUS IS THE ONE (by Mary Devine) </vt:lpstr>
      <vt:lpstr>Jesus.....</vt:lpstr>
      <vt:lpstr>Jesus is the....</vt:lpstr>
      <vt:lpstr>REMEMBER ME (by Mary Devine)</vt:lpstr>
      <vt:lpstr>REMEMBER ME...</vt:lpstr>
      <vt:lpstr>Remember me...</vt:lpstr>
      <vt:lpstr>SONG OF LAWINO(By Okot P’Bitek</vt:lpstr>
      <vt:lpstr>Song of Lawino....</vt:lpstr>
      <vt:lpstr>Song of Lawino...</vt:lpstr>
      <vt:lpstr>Themes and subject in Song of Lawino</vt:lpstr>
      <vt:lpstr>Themes and subjects.....</vt:lpstr>
      <vt:lpstr>Subject in S.L.</vt:lpstr>
      <vt:lpstr>SOL</vt:lpstr>
      <vt:lpstr>Con’d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RWANDA TEACHERS COLLEGE FACULTY OF EDUCATION DEPARTMENT OF LANGUAGES</dc:title>
  <dc:creator>user</dc:creator>
  <cp:lastModifiedBy>HP</cp:lastModifiedBy>
  <cp:revision>241</cp:revision>
  <dcterms:created xsi:type="dcterms:W3CDTF">2013-12-23T11:42:00Z</dcterms:created>
  <dcterms:modified xsi:type="dcterms:W3CDTF">2026-03-10T07:53:42Z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C07D3926D84C42228A7009EED74F9EF0_13</vt:lpwstr>
  </property>
  <property fmtid="{D5CDD505-2E9C-101B-9397-08002B2CF9AE}" pid="3" name="KSOProductBuildVer">
    <vt:lpwstr>1033-12.2.0.22549</vt:lpwstr>
  </property>
</Properties>
</file>