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5" r:id="rId1"/>
  </p:sldMasterIdLst>
  <p:notesMasterIdLst>
    <p:notesMasterId r:id="rId29"/>
  </p:notesMasterIdLst>
  <p:sldIdLst>
    <p:sldId id="259" r:id="rId2"/>
    <p:sldId id="260" r:id="rId3"/>
    <p:sldId id="261" r:id="rId4"/>
    <p:sldId id="426" r:id="rId5"/>
    <p:sldId id="421" r:id="rId6"/>
    <p:sldId id="263" r:id="rId7"/>
    <p:sldId id="264" r:id="rId8"/>
    <p:sldId id="428" r:id="rId9"/>
    <p:sldId id="266" r:id="rId10"/>
    <p:sldId id="388" r:id="rId11"/>
    <p:sldId id="389" r:id="rId12"/>
    <p:sldId id="267" r:id="rId13"/>
    <p:sldId id="268" r:id="rId14"/>
    <p:sldId id="270" r:id="rId15"/>
    <p:sldId id="271" r:id="rId16"/>
    <p:sldId id="272" r:id="rId17"/>
    <p:sldId id="269" r:id="rId18"/>
    <p:sldId id="273" r:id="rId19"/>
    <p:sldId id="274" r:id="rId20"/>
    <p:sldId id="275" r:id="rId21"/>
    <p:sldId id="276" r:id="rId22"/>
    <p:sldId id="277" r:id="rId23"/>
    <p:sldId id="278" r:id="rId24"/>
    <p:sldId id="279" r:id="rId25"/>
    <p:sldId id="280" r:id="rId26"/>
    <p:sldId id="281" r:id="rId27"/>
    <p:sldId id="282" r:id="rId28"/>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43728"/>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1"/>
    <p:restoredTop sz="94660"/>
  </p:normalViewPr>
  <p:slideViewPr>
    <p:cSldViewPr showGuides="1">
      <p:cViewPr varScale="1">
        <p:scale>
          <a:sx n="114" d="100"/>
          <a:sy n="114" d="100"/>
        </p:scale>
        <p:origin x="127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AF7B23A-A81A-45C5-92F1-57C10E57C188}" type="datetimeFigureOut">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en-US" sz="1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Click to edit Master text styles</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Second level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Third level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Fourth level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smtClean="0">
                <a:ln>
                  <a:noFill/>
                </a:ln>
                <a:solidFill>
                  <a:schemeClr val="tx1"/>
                </a:solidFill>
                <a:effectLst/>
                <a:uLnTx/>
                <a:uFillTx/>
                <a:latin typeface="+mn-lt"/>
                <a:ea typeface="+mn-ea"/>
                <a:cs typeface="+mn-cs"/>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2F9ED8B8-CC88-4A54-8EE3-AB68F23472C1}" type="slidenum">
              <a:rPr kumimoji="0" lang="en-US" alt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1A340653-DDEB-4F2D-95F8-154F63103E1B}"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a:xfrm>
            <a:off x="1921934" y="5054602"/>
            <a:ext cx="4064860" cy="279400"/>
          </a:xfrm>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a:xfrm>
            <a:off x="6817317" y="5054602"/>
            <a:ext cx="413483" cy="279400"/>
          </a:xfrm>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925B9C45-A573-45EC-BA8E-35904FCC7043}"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68599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75270471"/>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2457488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5042045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7368074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smtClean="0"/>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545518076"/>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smtClean="0"/>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32393883"/>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2771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9998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82336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A6D5D920-28B2-4B52-91C5-E6577184231B}"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D7B5408B-8CDC-4387-8496-311A88568F7B}"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2106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05495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723C306C-F0DE-4CAD-9DA7-33EFA189444C}"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C08F7BB7-D402-4609-B1DA-23021825F012}"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773036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4466967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45010A13-9117-4C48-81C3-A3046C153299}"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31535EB5-73F1-4FA1-9665-4838F78D2AF0}"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128096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68DB9602-649C-4013-AED2-CE573BC0A941}"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FDC0551D-ABDC-4A1A-ACD3-9EB3DE05AF11}"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7795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smtClean="0"/>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defRPr/>
            </a:pPr>
            <a:fld id="{5875A01B-339A-4659-BC3C-4A6E70B0D359}"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defRPr/>
            </a:pPr>
            <a:fld id="{1BC3C80A-EAE0-4C49-9680-A6BE3CB073C1}"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71973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79047D8-0585-4BC0-8622-CD910C5DB0A8}" type="datetimeFigureOut">
              <a:rPr kumimoji="0" lang="en-US" sz="1200" b="0" i="0" u="none" strike="noStrike" kern="1200" cap="none" spc="0" normalizeH="0" baseline="0" noProof="0" smtClean="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rPr>
              <a:t>3/10/2026</a:t>
            </a:fld>
            <a:endParaRPr kumimoji="0" lang="en-US" sz="1200" b="0" i="0" u="none" strike="noStrike" kern="1200" cap="none" spc="0" normalizeH="0" baseline="0" noProof="0" dirty="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bg2">
                  <a:shade val="50000"/>
                  <a:satMod val="200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marL="0" marR="0" lvl="0" indent="0" algn="ctr" defTabSz="914400" rtl="0" eaLnBrk="1" fontAlgn="base" latinLnBrk="0" hangingPunct="1">
              <a:lnSpc>
                <a:spcPct val="100000"/>
              </a:lnSpc>
              <a:spcBef>
                <a:spcPct val="0"/>
              </a:spcBef>
              <a:spcAft>
                <a:spcPct val="0"/>
              </a:spcAft>
              <a:buClrTx/>
              <a:buSzTx/>
              <a:buFontTx/>
              <a:buNone/>
              <a:defRPr/>
            </a:pPr>
            <a:fld id="{584A8F57-D5E6-4D64-A011-D46603A3CC77}" type="slidenum">
              <a:rPr kumimoji="0" lang="en-US" altLang="en-US" sz="1200" b="0" i="0" u="none" strike="noStrike" kern="1200" cap="none" spc="0" normalizeH="0" baseline="0" noProof="0" smtClean="0">
                <a:ln>
                  <a:noFill/>
                </a:ln>
                <a:solidFill>
                  <a:srgbClr val="CFC97F"/>
                </a:solidFill>
                <a:effectLst/>
                <a:uLnTx/>
                <a:uFillTx/>
                <a:latin typeface="Arial" panose="020B0604020202020204" pitchFamily="34" charset="0"/>
                <a:ea typeface="+mn-ea"/>
                <a:cs typeface="Arial" panose="020B0604020202020204" pitchFamily="34" charset="0"/>
              </a:rPr>
              <a:t>‹#›</a:t>
            </a:fld>
            <a:endParaRPr kumimoji="0" lang="en-US" altLang="en-US" sz="1200" b="0" i="0" u="none" strike="noStrike" kern="1200" cap="none" spc="0" normalizeH="0" baseline="0" noProof="0" dirty="0">
              <a:ln>
                <a:noFill/>
              </a:ln>
              <a:solidFill>
                <a:srgbClr val="CFC97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1609177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hf sldNum="0" hdr="0" ftr="0" dt="0"/>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dirty="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0. </a:t>
            </a:r>
            <a:r>
              <a:rPr kumimoji="0" lang="en-US" sz="2700" b="1" i="0" u="none" strike="noStrike" kern="1200" cap="none" spc="0" normalizeH="0" baseline="0" noProof="0" dirty="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INTRODUCTION</a:t>
            </a:r>
            <a:r>
              <a:rPr kumimoji="0" lang="en-US" sz="4300" b="1" i="0" u="none" strike="noStrike" kern="1200" cap="none" spc="0" normalizeH="0" baseline="0" noProof="0" dirty="0">
                <a:ln>
                  <a:noFill/>
                </a:ln>
                <a:solidFill>
                  <a:srgbClr val="475320"/>
                </a:solidFill>
                <a:effectLst>
                  <a:outerShdw blurRad="50000" dist="30000" dir="5400000" algn="tl" rotWithShape="0">
                    <a:srgbClr val="000000">
                      <a:alpha val="30000"/>
                    </a:srgbClr>
                  </a:outerShdw>
                </a:effectLst>
                <a:uLnTx/>
                <a:uFillTx/>
                <a:latin typeface="+mj-lt"/>
                <a:ea typeface="+mj-ea"/>
                <a:cs typeface="+mj-cs"/>
              </a:rPr>
              <a:t/>
            </a:r>
            <a:br>
              <a:rPr kumimoji="0" lang="en-US" sz="4300" b="1" i="0" u="none" strike="noStrike" kern="1200" cap="none" spc="0" normalizeH="0" baseline="0" noProof="0" dirty="0">
                <a:ln>
                  <a:noFill/>
                </a:ln>
                <a:solidFill>
                  <a:srgbClr val="475320"/>
                </a:solidFill>
                <a:effectLst>
                  <a:outerShdw blurRad="50000" dist="30000" dir="5400000" algn="tl" rotWithShape="0">
                    <a:srgbClr val="000000">
                      <a:alpha val="30000"/>
                    </a:srgbClr>
                  </a:outerShdw>
                </a:effectLst>
                <a:uLnTx/>
                <a:uFillTx/>
                <a:latin typeface="+mj-lt"/>
                <a:ea typeface="+mj-ea"/>
                <a:cs typeface="+mj-cs"/>
              </a:rPr>
            </a:br>
            <a:endPar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12291" name="Content Placeholder 2"/>
          <p:cNvSpPr>
            <a:spLocks noGrp="1"/>
          </p:cNvSpPr>
          <p:nvPr>
            <p:ph idx="1"/>
          </p:nvPr>
        </p:nvSpPr>
        <p:spPr>
          <a:xfrm>
            <a:off x="1435100" y="1447800"/>
            <a:ext cx="7137400" cy="4800600"/>
          </a:xfrm>
          <a:solidFill>
            <a:schemeClr val="accent3">
              <a:lumMod val="60000"/>
              <a:lumOff val="40000"/>
            </a:schemeClr>
          </a:solidFill>
          <a:ln>
            <a:solidFill>
              <a:srgbClr val="C00000"/>
            </a:solidFill>
          </a:ln>
        </p:spPr>
        <p:txBody>
          <a:bodyPr vert="horz" wrap="square" lIns="91440" tIns="45720" rIns="91440" bIns="45720" numCol="1" anchor="t" anchorCtr="0" compatLnSpc="1">
            <a:normAutofit lnSpcReduction="1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Definition of Literature</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lang="en-US" noProof="0" dirty="0" smtClean="0">
                <a:ln>
                  <a:noFill/>
                </a:ln>
                <a:effectLst/>
                <a:uLnTx/>
                <a:uFillTx/>
                <a:sym typeface="+mn-ea"/>
              </a:rPr>
              <a:t>Branches/Genres of Literature: Prose, Drama, Poetry</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Categories of Literature: Academic and social Literature</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Forms of  Literature: </a:t>
            </a:r>
          </a:p>
          <a:p>
            <a:pPr marL="0" marR="0" lvl="0" indent="0" algn="l" defTabSz="914400" rtl="0" eaLnBrk="1" fontAlgn="auto" latinLnBrk="0" hangingPunct="1">
              <a:lnSpc>
                <a:spcPct val="100000"/>
              </a:lnSpc>
              <a:spcBef>
                <a:spcPts val="600"/>
              </a:spcBef>
              <a:spcAft>
                <a:spcPts val="0"/>
              </a:spcAft>
              <a:buClr>
                <a:schemeClr val="accent1"/>
              </a:buClr>
              <a:buSzPct val="80000"/>
              <a:buFont typeface="Wingdings 2" panose="05020102010507070707" pitchFamily="18" charset="2"/>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Written Literature</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Oral Literature</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Electronic Literature</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Graphic Literature</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en-US" sz="28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Two theories of Literature (</a:t>
            </a:r>
            <a:r>
              <a:rPr kumimoji="0" lang="en-US" sz="2800" b="1" i="0" u="none" strike="noStrike" kern="1200" cap="none" spc="0" normalizeH="0" baseline="0" noProof="0" dirty="0" err="1"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con’d</a:t>
            </a:r>
            <a:r>
              <a:rPr kumimoji="0" lang="en-US" sz="28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a:t>
            </a:r>
          </a:p>
        </p:txBody>
      </p:sp>
      <p:sp>
        <p:nvSpPr>
          <p:cNvPr id="19459" name="Content Placeholder 2"/>
          <p:cNvSpPr>
            <a:spLocks noGrp="1"/>
          </p:cNvSpPr>
          <p:nvPr>
            <p:ph idx="1"/>
          </p:nvPr>
        </p:nvSpPr>
        <p:spPr>
          <a:solidFill>
            <a:schemeClr val="accent3">
              <a:lumMod val="60000"/>
              <a:lumOff val="40000"/>
            </a:schemeClr>
          </a:solidFill>
          <a:ln>
            <a:solidFill>
              <a:srgbClr val="C00000"/>
            </a:solidFill>
          </a:ln>
        </p:spPr>
        <p:txBody>
          <a:bodyPr vert="horz" wrap="square" lIns="91440" tIns="45720" rIns="91440" bIns="45720" numCol="1" anchor="t" anchorCtr="0" compatLnSpc="1">
            <a:normAutofit fontScale="85000" lnSpcReduction="2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The expressive theory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of literature regards literature as stemming from the author's inner being, similarly depends on a notion of </a:t>
            </a:r>
            <a:r>
              <a:rPr kumimoji="0" lang="en-US" sz="3200" b="1" i="0" u="none" strike="noStrike" kern="1200" cap="none" spc="0" normalizeH="0" baseline="0" noProof="0" dirty="0" smtClean="0">
                <a:ln>
                  <a:noFill/>
                </a:ln>
                <a:solidFill>
                  <a:srgbClr val="C00000"/>
                </a:solidFill>
                <a:effectLst/>
                <a:uLnTx/>
                <a:uFillTx/>
                <a:latin typeface="+mn-lt"/>
                <a:ea typeface="+mn-ea"/>
                <a:cs typeface="+mn-cs"/>
              </a:rPr>
              <a:t>mirroring.</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In other words</a:t>
            </a:r>
            <a:r>
              <a:rPr kumimoji="0" lang="en-US" sz="3200" b="0" i="0" u="none" strike="noStrike" kern="1200" cap="none" spc="0" normalizeH="0" baseline="0" noProof="0" dirty="0" smtClean="0">
                <a:ln>
                  <a:noFill/>
                </a:ln>
                <a:solidFill>
                  <a:schemeClr val="bg2">
                    <a:lumMod val="75000"/>
                  </a:schemeClr>
                </a:solidFill>
                <a:effectLst/>
                <a:uLnTx/>
                <a:uFillTx/>
                <a:latin typeface="+mn-lt"/>
                <a:ea typeface="+mn-ea"/>
                <a:cs typeface="+mn-cs"/>
              </a:rPr>
              <a:t>, literature, according to this theory,  is an expression of the author’s feelings and emotions.</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The didactic theory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sees literature as </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a source of knowledge, insight, wisdom, and perhaps prophecy.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Cont’d</a:t>
            </a:r>
            <a:endParaRPr kumimoji="0" lang="en-US" sz="4300" b="0" i="0" u="none" strike="noStrike" kern="1200" cap="none" spc="0" normalizeH="0" baseline="0" noProof="0" dirty="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20483" name="Content Placeholder 2"/>
          <p:cNvSpPr>
            <a:spLocks noGrp="1"/>
          </p:cNvSpPr>
          <p:nvPr>
            <p:ph idx="1"/>
          </p:nvPr>
        </p:nvSpPr>
        <p:spPr>
          <a:solidFill>
            <a:schemeClr val="accent3">
              <a:lumMod val="40000"/>
              <a:lumOff val="60000"/>
            </a:schemeClr>
          </a:solidFill>
          <a:ln>
            <a:solidFill>
              <a:srgbClr val="C00000"/>
            </a:solidFill>
          </a:ln>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Literature can depict external and internal realities while at the same time disseminating valuable knowledge and clarifying emotions.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In this regard, thus,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Literature is a mirror of society, a reflection of reality, and a didactic tool as well.</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cont’d</a:t>
            </a:r>
          </a:p>
        </p:txBody>
      </p:sp>
      <p:sp>
        <p:nvSpPr>
          <p:cNvPr id="33795" name="Content Placeholder 2"/>
          <p:cNvSpPr>
            <a:spLocks noGrp="1"/>
          </p:cNvSpPr>
          <p:nvPr>
            <p:ph idx="1"/>
          </p:nvPr>
        </p:nvSpPr>
        <p:spPr>
          <a:solidFill>
            <a:schemeClr val="accent3">
              <a:lumMod val="60000"/>
              <a:lumOff val="40000"/>
            </a:schemeClr>
          </a:solidFill>
          <a:ln>
            <a:solidFill>
              <a:srgbClr val="FF0000">
                <a:alpha val="100000"/>
              </a:srgbClr>
            </a:solidFill>
            <a:miter lim="800000"/>
          </a:ln>
        </p:spPr>
        <p:txBody>
          <a:bodyPr vert="horz" wrap="square" lIns="91440" tIns="45720" rIns="91440" bIns="45720" anchor="t" anchorCtr="0"/>
          <a:lstStyle/>
          <a:p>
            <a:pPr marL="273050" indent="-273050" algn="just" eaLnBrk="1" hangingPunct="1">
              <a:buFont typeface="Wingdings" panose="05000000000000000000" pitchFamily="2" charset="2"/>
              <a:buChar char=""/>
            </a:pPr>
            <a:r>
              <a:rPr lang="en-US" altLang="en-US" dirty="0"/>
              <a:t>Elsewhere, Literature is looked at as something that is distinguished by style and beautiful language. Therefore, Literature involves the use of language in a more stylistic and artistic manner.</a:t>
            </a:r>
          </a:p>
          <a:p>
            <a:pPr marL="273050" indent="-273050" algn="just" eaLnBrk="1" hangingPunct="1">
              <a:buFont typeface="Wingdings" panose="05000000000000000000" pitchFamily="2" charset="2"/>
              <a:buChar char=""/>
            </a:pPr>
            <a:r>
              <a:rPr lang="en-US" altLang="en-US" dirty="0"/>
              <a:t>Literature can thus be defined </a:t>
            </a:r>
            <a:r>
              <a:rPr lang="en-US" altLang="en-US" b="1" dirty="0"/>
              <a:t>as a branch of art that looks at man in his social, cultural, economic, religious and political experiences. </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2.Why study Literature</a:t>
            </a:r>
          </a:p>
        </p:txBody>
      </p:sp>
      <p:sp>
        <p:nvSpPr>
          <p:cNvPr id="20482" name="Content Placeholder 2"/>
          <p:cNvSpPr>
            <a:spLocks noGrp="1"/>
          </p:cNvSpPr>
          <p:nvPr>
            <p:ph idx="1"/>
          </p:nvPr>
        </p:nvSpPr>
        <p:spPr>
          <a:solidFill>
            <a:schemeClr val="accent3">
              <a:lumMod val="60000"/>
              <a:lumOff val="40000"/>
            </a:schemeClr>
          </a:solidFill>
          <a:ln>
            <a:solidFill>
              <a:srgbClr val="C00000"/>
            </a:solidFill>
          </a:ln>
        </p:spPr>
        <p:txBody>
          <a:bodyPr vert="horz" wrap="square" lIns="91440" tIns="45720" rIns="91440" bIns="45720" numCol="1" rtlCol="0" anchor="t" anchorCtr="0" compatLnSpc="1">
            <a:normAutofit fontScale="85000" lnSpcReduction="10000"/>
          </a:bodyPr>
          <a:lstStyle/>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In the academic world, Literature holds an important place. Although it is associated with language, Literature is really a social discipline. The pride in studying Literature is twofold: </a:t>
            </a:r>
          </a:p>
          <a:p>
            <a:pPr marL="365760" marR="0" lvl="0" indent="-28321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First, it</a:t>
            </a:r>
            <a:r>
              <a:rPr kumimoji="0" lang="en-US" sz="2800" b="1" i="0" u="none" strike="noStrike" kern="1200" cap="none" spc="0" normalizeH="0" baseline="0" noProof="0" dirty="0" smtClean="0">
                <a:ln>
                  <a:noFill/>
                </a:ln>
                <a:solidFill>
                  <a:schemeClr val="tx1"/>
                </a:solidFill>
                <a:effectLst/>
                <a:uLnTx/>
                <a:uFillTx/>
                <a:latin typeface="+mn-lt"/>
                <a:ea typeface="+mn-ea"/>
                <a:cs typeface="+mn-cs"/>
              </a:rPr>
              <a:t> empowers one to use language with ease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21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Second, it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broadens one’s reasoning, perspectives and outlooks towards life and society</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21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cont’d</a:t>
            </a:r>
          </a:p>
        </p:txBody>
      </p:sp>
      <p:sp>
        <p:nvSpPr>
          <p:cNvPr id="23555" name="Content Placeholder 2"/>
          <p:cNvSpPr>
            <a:spLocks noGrp="1"/>
          </p:cNvSpPr>
          <p:nvPr>
            <p:ph idx="1"/>
          </p:nvPr>
        </p:nvSpPr>
        <p:spPr>
          <a:solidFill>
            <a:schemeClr val="accent3">
              <a:lumMod val="60000"/>
              <a:lumOff val="40000"/>
            </a:schemeClr>
          </a:solidFill>
          <a:ln>
            <a:solidFill>
              <a:schemeClr val="tx2">
                <a:lumMod val="20000"/>
                <a:lumOff val="80000"/>
              </a:schemeClr>
            </a:solidFill>
          </a:ln>
        </p:spPr>
        <p:txBody>
          <a:bodyPr vert="horz" wrap="square" lIns="91440" tIns="45720" rIns="91440" bIns="45720" numCol="1" anchor="t" anchorCtr="0" compatLnSpc="1">
            <a:normAutofit fontScale="92500" lnSpcReduction="20000"/>
          </a:bodyPr>
          <a:lstStyle/>
          <a:p>
            <a:pPr marL="273050" marR="0" lvl="0" indent="-273050" algn="just" defTabSz="914400" rtl="0" eaLnBrk="1" fontAlgn="base" latinLnBrk="0" hangingPunct="1">
              <a:lnSpc>
                <a:spcPct val="100000"/>
              </a:lnSpc>
              <a:spcBef>
                <a:spcPts val="600"/>
              </a:spcBef>
              <a:spcAft>
                <a:spcPct val="0"/>
              </a:spcAft>
              <a:buClr>
                <a:schemeClr val="accent1"/>
              </a:buClr>
              <a:buSzPct val="80000"/>
              <a:buFont typeface="Wingdings" panose="05000000000000000000" pitchFamily="2" charset="2"/>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As Literature can be defined as a branch of art that looks at man in his social, cultural, economic, religious and political experiences, Academic literature has the advantage of being broad-based in outlook in that in it one will find nearly almost all other academic disciplines like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History</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Religion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Politics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Economics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and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others sciences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p:txBody>
      </p:sp>
    </p:spTree>
  </p:cSld>
  <p:clrMapOvr>
    <a:masterClrMapping/>
  </p:clrMapOvr>
  <p:transition advTm="7000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Cont’d</a:t>
            </a:r>
          </a:p>
        </p:txBody>
      </p:sp>
      <p:sp>
        <p:nvSpPr>
          <p:cNvPr id="24579" name="Content Placeholder 2"/>
          <p:cNvSpPr>
            <a:spLocks noGrp="1"/>
          </p:cNvSpPr>
          <p:nvPr>
            <p:ph idx="1"/>
          </p:nvPr>
        </p:nvSpPr>
        <p:spPr>
          <a:solidFill>
            <a:schemeClr val="accent3">
              <a:lumMod val="60000"/>
              <a:lumOff val="40000"/>
            </a:schemeClr>
          </a:solidFill>
          <a:ln>
            <a:solidFill>
              <a:schemeClr val="accent2"/>
            </a:solidFill>
          </a:ln>
        </p:spPr>
        <p:txBody>
          <a:bodyPr vert="horz" wrap="square" lIns="91440" tIns="45720" rIns="91440" bIns="45720" numCol="1" anchor="t" anchorCtr="0" compatLnSpc="1">
            <a:normAutofit fontScale="85000" lnSpcReduction="2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Works of arts such as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Things Fall Apart</a:t>
            </a:r>
            <a:r>
              <a:rPr kumimoji="0" lang="en-US" sz="32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The River Between</a:t>
            </a:r>
            <a:r>
              <a:rPr kumimoji="0" lang="en-US" sz="32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A Grain of Wheat</a:t>
            </a:r>
            <a:r>
              <a:rPr kumimoji="0" lang="en-US" sz="32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Mine Boy</a:t>
            </a:r>
            <a:r>
              <a:rPr kumimoji="0" lang="en-US" sz="32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The Trials of  Brother </a:t>
            </a:r>
            <a:r>
              <a:rPr kumimoji="0" lang="en-US" sz="3200" b="1" i="1" u="none" strike="noStrike" kern="1200" cap="none" spc="0" normalizeH="0" baseline="0" noProof="0" dirty="0" err="1" smtClean="0">
                <a:ln>
                  <a:noFill/>
                </a:ln>
                <a:solidFill>
                  <a:schemeClr val="tx1"/>
                </a:solidFill>
                <a:effectLst/>
                <a:uLnTx/>
                <a:uFillTx/>
                <a:latin typeface="+mn-lt"/>
                <a:ea typeface="+mn-ea"/>
                <a:cs typeface="+mn-cs"/>
              </a:rPr>
              <a:t>Jero</a:t>
            </a:r>
            <a:r>
              <a:rPr kumimoji="0" lang="en-US" sz="32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Betrayal in the City</a:t>
            </a:r>
            <a:r>
              <a:rPr kumimoji="0" lang="en-US" sz="3200" b="0" i="1"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to name but a few, can serve as good examples.</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1" i="1" u="none" strike="noStrike" kern="1200" cap="none" spc="0" normalizeH="0" baseline="0" noProof="0" dirty="0" smtClean="0">
                <a:ln>
                  <a:noFill/>
                </a:ln>
                <a:solidFill>
                  <a:schemeClr val="tx1"/>
                </a:solidFill>
                <a:effectLst/>
                <a:uLnTx/>
                <a:uFillTx/>
                <a:latin typeface="+mn-lt"/>
                <a:ea typeface="+mn-ea"/>
                <a:cs typeface="+mn-cs"/>
              </a:rPr>
              <a:t>Things Fall Apart</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and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The River Between</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have plenty of History in them only that they deal with colonialism and the coming of Christianity. </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Cont’d</a:t>
            </a:r>
          </a:p>
        </p:txBody>
      </p:sp>
      <p:sp>
        <p:nvSpPr>
          <p:cNvPr id="25603" name="Content Placeholder 2"/>
          <p:cNvSpPr>
            <a:spLocks noGrp="1"/>
          </p:cNvSpPr>
          <p:nvPr>
            <p:ph idx="1"/>
          </p:nvPr>
        </p:nvSpPr>
        <p:spPr>
          <a:solidFill>
            <a:schemeClr val="tx2">
              <a:lumMod val="60000"/>
              <a:lumOff val="40000"/>
            </a:schemeClr>
          </a:solidFill>
          <a:ln>
            <a:solidFill>
              <a:schemeClr val="accent2"/>
            </a:solidFill>
          </a:ln>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Traditional Religion and some aspects of Nigerian </a:t>
            </a:r>
            <a:r>
              <a:rPr kumimoji="0" lang="en-US" sz="3200" b="1" i="0" u="none" strike="noStrike" kern="1200" cap="none" spc="0" normalizeH="0" baseline="0" noProof="0" dirty="0" smtClean="0">
                <a:ln>
                  <a:noFill/>
                </a:ln>
                <a:solidFill>
                  <a:schemeClr val="bg2">
                    <a:lumMod val="75000"/>
                  </a:schemeClr>
                </a:solidFill>
                <a:effectLst/>
                <a:uLnTx/>
                <a:uFillTx/>
                <a:latin typeface="+mn-lt"/>
                <a:ea typeface="+mn-ea"/>
                <a:cs typeface="+mn-cs"/>
              </a:rPr>
              <a:t>culture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are also dominant in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Things Fall Apart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The Trials of Brother </a:t>
            </a:r>
            <a:r>
              <a:rPr kumimoji="0" lang="en-US" sz="3200" b="0" i="1" u="none" strike="noStrike" kern="1200" cap="none" spc="0" normalizeH="0" baseline="0" noProof="0" dirty="0" err="1" smtClean="0">
                <a:ln>
                  <a:noFill/>
                </a:ln>
                <a:solidFill>
                  <a:schemeClr val="tx1"/>
                </a:solidFill>
                <a:effectLst/>
                <a:uLnTx/>
                <a:uFillTx/>
                <a:latin typeface="+mn-lt"/>
                <a:ea typeface="+mn-ea"/>
                <a:cs typeface="+mn-cs"/>
              </a:rPr>
              <a:t>Jero</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too, looks at the </a:t>
            </a:r>
            <a:r>
              <a:rPr kumimoji="0" lang="en-US" sz="3200" b="1" i="0" u="none" strike="noStrike" kern="1200" cap="none" spc="0" normalizeH="0" baseline="0" noProof="0" dirty="0" smtClean="0">
                <a:ln>
                  <a:noFill/>
                </a:ln>
                <a:solidFill>
                  <a:srgbClr val="FF9966"/>
                </a:solidFill>
                <a:effectLst/>
                <a:uLnTx/>
                <a:uFillTx/>
                <a:latin typeface="+mn-lt"/>
                <a:ea typeface="+mn-ea"/>
                <a:cs typeface="+mn-cs"/>
              </a:rPr>
              <a:t>practices of religion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A Grain of Wheat</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deals with </a:t>
            </a:r>
            <a:r>
              <a:rPr kumimoji="0" lang="en-US" sz="3200" b="1" i="0" u="none" strike="noStrike" kern="1200" cap="none" spc="0" normalizeH="0" baseline="0" noProof="0" dirty="0" smtClean="0">
                <a:ln>
                  <a:noFill/>
                </a:ln>
                <a:solidFill>
                  <a:schemeClr val="accent2"/>
                </a:solidFill>
                <a:effectLst/>
                <a:uLnTx/>
                <a:uFillTx/>
                <a:latin typeface="+mn-lt"/>
                <a:ea typeface="+mn-ea"/>
                <a:cs typeface="+mn-cs"/>
              </a:rPr>
              <a:t>history</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too while </a:t>
            </a:r>
            <a:r>
              <a:rPr kumimoji="0" lang="en-US" sz="3200" b="1" i="1" u="none" strike="noStrike" kern="1200" cap="none" spc="0" normalizeH="0" baseline="0" noProof="0" dirty="0" smtClean="0">
                <a:ln>
                  <a:noFill/>
                </a:ln>
                <a:solidFill>
                  <a:schemeClr val="tx1"/>
                </a:solidFill>
                <a:effectLst/>
                <a:uLnTx/>
                <a:uFillTx/>
                <a:latin typeface="+mn-lt"/>
                <a:ea typeface="+mn-ea"/>
                <a:cs typeface="+mn-cs"/>
              </a:rPr>
              <a:t>Betrayal in the City</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deals with </a:t>
            </a:r>
            <a:r>
              <a:rPr kumimoji="0" lang="en-US" sz="3200" b="1" i="0" u="none" strike="noStrike" kern="1200" cap="none" spc="0" normalizeH="0" baseline="0" noProof="0" dirty="0" smtClean="0">
                <a:ln>
                  <a:noFill/>
                </a:ln>
                <a:solidFill>
                  <a:srgbClr val="00B050"/>
                </a:solidFill>
                <a:effectLst/>
                <a:uLnTx/>
                <a:uFillTx/>
                <a:latin typeface="+mn-lt"/>
                <a:ea typeface="+mn-ea"/>
                <a:cs typeface="+mn-cs"/>
              </a:rPr>
              <a:t>politics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Why study Literature(end</a:t>
            </a: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a:t>
            </a:r>
          </a:p>
        </p:txBody>
      </p:sp>
      <p:sp>
        <p:nvSpPr>
          <p:cNvPr id="26627" name="Content Placeholder 2"/>
          <p:cNvSpPr>
            <a:spLocks noGrp="1"/>
          </p:cNvSpPr>
          <p:nvPr>
            <p:ph idx="1"/>
          </p:nvPr>
        </p:nvSpPr>
        <p:spPr>
          <a:solidFill>
            <a:schemeClr val="accent3">
              <a:lumMod val="60000"/>
              <a:lumOff val="40000"/>
            </a:schemeClr>
          </a:solidFill>
          <a:ln>
            <a:solidFill>
              <a:schemeClr val="accent2"/>
            </a:solidFill>
          </a:ln>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2" panose="05020102010507070707"/>
              <a:buNone/>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2" panose="05020102010507070707"/>
              <a:buNone/>
              <a:defRPr/>
            </a:pP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2" panose="05020102010507070707"/>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Studying Literature broadens our knowledge of society. It also sharpens our intelligence and equips us with good communication and interpersonal skills. </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rtlCol="0"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1.3. Categories of Literature</a:t>
            </a:r>
            <a:r>
              <a:rPr kumimoji="0" lang="en-US" sz="43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43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27651" name="Content Placeholder 2"/>
          <p:cNvSpPr>
            <a:spLocks noGrp="1"/>
          </p:cNvSpPr>
          <p:nvPr>
            <p:ph idx="1"/>
          </p:nvPr>
        </p:nvSpPr>
        <p:spPr>
          <a:solidFill>
            <a:schemeClr val="accent3">
              <a:lumMod val="60000"/>
              <a:lumOff val="40000"/>
            </a:schemeClr>
          </a:solidFill>
          <a:ln>
            <a:solidFill>
              <a:srgbClr val="C43728"/>
            </a:solidFill>
          </a:ln>
        </p:spPr>
        <p:txBody>
          <a:bodyPr vert="horz" wrap="square" lIns="91440" tIns="45720" rIns="91440" bIns="45720" numCol="1" anchor="t" anchorCtr="0" compatLnSpc="1">
            <a:normAutofit fontScale="85000" lnSpcReduction="10000"/>
          </a:bodyPr>
          <a:lstStyle/>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There are two broad categories of Literature: </a:t>
            </a:r>
            <a:r>
              <a:rPr kumimoji="0" lang="en-US" sz="3200" b="0" i="0" u="none" strike="noStrike" kern="1200" cap="none" spc="0" normalizeH="0" baseline="0" noProof="0" dirty="0" smtClean="0">
                <a:ln>
                  <a:noFill/>
                </a:ln>
                <a:solidFill>
                  <a:srgbClr val="FF0000"/>
                </a:solidFill>
                <a:effectLst/>
                <a:uLnTx/>
                <a:uFillTx/>
                <a:latin typeface="+mn-lt"/>
                <a:ea typeface="+mn-ea"/>
                <a:cs typeface="+mn-cs"/>
              </a:rPr>
              <a:t>Academic</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rgbClr val="FF0000"/>
                </a:solidFill>
                <a:effectLst/>
                <a:uLnTx/>
                <a:uFillTx/>
                <a:latin typeface="+mn-lt"/>
                <a:ea typeface="+mn-ea"/>
                <a:cs typeface="+mn-cs"/>
              </a:rPr>
              <a:t>Literature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and </a:t>
            </a:r>
            <a:r>
              <a:rPr kumimoji="0" lang="en-US" sz="3200" b="0" i="0" u="none" strike="noStrike" kern="1200" cap="none" spc="0" normalizeH="0" baseline="0" noProof="0" dirty="0" smtClean="0">
                <a:ln>
                  <a:noFill/>
                </a:ln>
                <a:solidFill>
                  <a:srgbClr val="FF0000"/>
                </a:solidFill>
                <a:effectLst/>
                <a:uLnTx/>
                <a:uFillTx/>
                <a:latin typeface="+mn-lt"/>
                <a:ea typeface="+mn-ea"/>
                <a:cs typeface="+mn-cs"/>
              </a:rPr>
              <a:t>Social</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rgbClr val="FF0000"/>
                </a:solidFill>
                <a:effectLst/>
                <a:uLnTx/>
                <a:uFillTx/>
                <a:latin typeface="+mn-lt"/>
                <a:ea typeface="+mn-ea"/>
                <a:cs typeface="+mn-cs"/>
              </a:rPr>
              <a:t>Literature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or Literature for leisure.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Academic Literature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is basically a formal discipline that is offered as a course unit from secondary to university level. </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It involves studying various literary writings/ </a:t>
            </a:r>
            <a:r>
              <a:rPr kumimoji="0" lang="en-US" sz="3200" b="1" i="0" u="none" strike="noStrike" kern="1200" cap="none" spc="0" normalizeH="0" baseline="0" noProof="0" dirty="0">
                <a:ln>
                  <a:noFill/>
                </a:ln>
                <a:solidFill>
                  <a:schemeClr val="tx1"/>
                </a:solidFill>
                <a:effectLst/>
                <a:uLnTx/>
                <a:uFillTx/>
                <a:latin typeface="+mn-lt"/>
                <a:ea typeface="+mn-ea"/>
                <a:cs typeface="+mn-cs"/>
              </a:rPr>
              <a:t>l</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iterary works in a school environment.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Social Literature</a:t>
            </a:r>
          </a:p>
        </p:txBody>
      </p:sp>
      <p:sp>
        <p:nvSpPr>
          <p:cNvPr id="28675" name="Content Placeholder 2"/>
          <p:cNvSpPr>
            <a:spLocks noGrp="1"/>
          </p:cNvSpPr>
          <p:nvPr>
            <p:ph idx="1"/>
          </p:nvPr>
        </p:nvSpPr>
        <p:spPr>
          <a:solidFill>
            <a:schemeClr val="accent3">
              <a:lumMod val="60000"/>
              <a:lumOff val="40000"/>
            </a:schemeClr>
          </a:solidFill>
          <a:ln>
            <a:solidFill>
              <a:srgbClr val="C43728"/>
            </a:solidFill>
          </a:ln>
        </p:spPr>
        <p:txBody>
          <a:bodyPr vert="horz" wrap="square" lIns="91440" tIns="45720" rIns="91440" bIns="45720" numCol="1" anchor="t" anchorCtr="0" compatLnSpc="1">
            <a:normAutofit fontScale="85000" lnSpcReduction="2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Social Literature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on the other hand, refers to the use of social materials for leisure or enjoyment of reading. </a:t>
            </a:r>
            <a:endParaRPr kumimoji="0" lang="en-US" altLang="en-US" sz="32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In this regard, reading novels, plays or poems outside the school setting is what constitutes social literature.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People who are interested in love affairs writings, for example, are dealing with social Literatures.</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en-US" sz="2800" b="0"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  I. PROSE</a:t>
            </a:r>
            <a:r>
              <a:rPr kumimoji="0" lang="en-US" sz="2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2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28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13315" name="Content Placeholder 2"/>
          <p:cNvSpPr>
            <a:spLocks noGrp="1"/>
          </p:cNvSpPr>
          <p:nvPr>
            <p:ph idx="1"/>
          </p:nvPr>
        </p:nvSpPr>
        <p:spPr>
          <a:solidFill>
            <a:schemeClr val="accent3">
              <a:lumMod val="60000"/>
              <a:lumOff val="40000"/>
            </a:schemeClr>
          </a:solidFill>
          <a:ln>
            <a:solidFill>
              <a:srgbClr val="C00000"/>
            </a:solidFill>
          </a:ln>
        </p:spPr>
        <p:txBody>
          <a:bodyPr vert="horz" wrap="square" lIns="91440" tIns="45720" rIns="91440" bIns="45720" numCol="1" anchor="t" anchorCtr="0" compatLnSpc="1">
            <a:normAutofit fontScale="85000" lnSpcReduction="20000"/>
          </a:bodyPr>
          <a:lstStyle/>
          <a:p>
            <a:pPr marL="640080" marR="0" lvl="1" indent="-274320" algn="l" defTabSz="914400" rtl="0" eaLnBrk="1" fontAlgn="auto" latinLnBrk="0" hangingPunct="1">
              <a:lnSpc>
                <a:spcPct val="100000"/>
              </a:lnSpc>
              <a:spcBef>
                <a:spcPts val="550"/>
              </a:spcBef>
              <a:spcAft>
                <a:spcPts val="0"/>
              </a:spcAft>
              <a:buClr>
                <a:schemeClr val="accent1"/>
              </a:buClr>
              <a:buSzTx/>
              <a:buFont typeface="Wingdings 2" panose="05020102010507070707"/>
              <a:buChar char=""/>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Definition of Prose</a:t>
            </a:r>
          </a:p>
          <a:p>
            <a:pPr marL="640080" marR="0" lvl="1" indent="-274320" algn="l" defTabSz="914400" rtl="0" eaLnBrk="1" fontAlgn="auto" latinLnBrk="0" hangingPunct="1">
              <a:lnSpc>
                <a:spcPct val="100000"/>
              </a:lnSpc>
              <a:spcBef>
                <a:spcPts val="550"/>
              </a:spcBef>
              <a:spcAft>
                <a:spcPts val="0"/>
              </a:spcAft>
              <a:buClr>
                <a:schemeClr val="accent1"/>
              </a:buClr>
              <a:buSzTx/>
              <a:buFont typeface="Wingdings 2" panose="05020102010507070707"/>
              <a:buChar char=""/>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Why do we read prose</a:t>
            </a:r>
          </a:p>
          <a:p>
            <a:pPr marL="640080" marR="0" lvl="1" indent="-274320" algn="l" defTabSz="914400" rtl="0" eaLnBrk="1" fontAlgn="auto" latinLnBrk="0" hangingPunct="1">
              <a:lnSpc>
                <a:spcPct val="100000"/>
              </a:lnSpc>
              <a:spcBef>
                <a:spcPts val="550"/>
              </a:spcBef>
              <a:spcAft>
                <a:spcPts val="0"/>
              </a:spcAft>
              <a:buClr>
                <a:schemeClr val="accent1"/>
              </a:buClr>
              <a:buSzTx/>
              <a:buFont typeface="Wingdings 2" panose="05020102010507070707"/>
              <a:buChar char=""/>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Types of prose: </a:t>
            </a:r>
          </a:p>
          <a:p>
            <a:pPr marL="640080" marR="0" lvl="1" indent="-274320" algn="l" defTabSz="914400" rtl="0" eaLnBrk="1" fontAlgn="auto" latinLnBrk="0" hangingPunct="1">
              <a:lnSpc>
                <a:spcPct val="100000"/>
              </a:lnSpc>
              <a:spcBef>
                <a:spcPts val="550"/>
              </a:spcBef>
              <a:spcAft>
                <a:spcPts val="0"/>
              </a:spcAft>
              <a:buClr>
                <a:schemeClr val="accent1"/>
              </a:buClr>
              <a:buSzTx/>
              <a:buFont typeface="Wingdings 2" panose="05020102010507070707"/>
              <a:buChar char=""/>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Prose fiction: Short story , novella, novel… </a:t>
            </a:r>
          </a:p>
          <a:p>
            <a:pPr marL="640080" marR="0" lvl="1" indent="-274320" algn="l" defTabSz="914400" rtl="0" eaLnBrk="1" fontAlgn="auto" latinLnBrk="0" hangingPunct="1">
              <a:lnSpc>
                <a:spcPct val="100000"/>
              </a:lnSpc>
              <a:spcBef>
                <a:spcPts val="550"/>
              </a:spcBef>
              <a:spcAft>
                <a:spcPts val="0"/>
              </a:spcAft>
              <a:buClr>
                <a:schemeClr val="accent1"/>
              </a:buClr>
              <a:buSzTx/>
              <a:buFont typeface="Wingdings 2" panose="05020102010507070707"/>
              <a:buChar char=""/>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 Non fiction Prose </a:t>
            </a:r>
          </a:p>
          <a:p>
            <a:pPr marL="887095" marR="0" lvl="2" indent="-182880" algn="l" defTabSz="914400" rtl="0" eaLnBrk="1" fontAlgn="auto" latinLnBrk="0" hangingPunct="1">
              <a:lnSpc>
                <a:spcPct val="100000"/>
              </a:lnSpc>
              <a:spcBef>
                <a:spcPct val="20000"/>
              </a:spcBef>
              <a:spcAft>
                <a:spcPts val="0"/>
              </a:spcAft>
              <a:buClr>
                <a:schemeClr val="accent1">
                  <a:shade val="75000"/>
                </a:schemeClr>
              </a:buClr>
              <a:buSzTx/>
              <a:buFont typeface="Wingdings" panose="05000000000000000000"/>
              <a:buChar char=""/>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Biography</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887095" marR="0" lvl="2" indent="-182880" algn="l" defTabSz="914400" rtl="0" eaLnBrk="1" fontAlgn="auto" latinLnBrk="0" hangingPunct="1">
              <a:lnSpc>
                <a:spcPct val="100000"/>
              </a:lnSpc>
              <a:spcBef>
                <a:spcPct val="20000"/>
              </a:spcBef>
              <a:spcAft>
                <a:spcPts val="0"/>
              </a:spcAft>
              <a:buClr>
                <a:schemeClr val="accent1">
                  <a:shade val="75000"/>
                </a:schemeClr>
              </a:buClr>
              <a:buSzTx/>
              <a:buFont typeface="Wingdings" panose="05000000000000000000"/>
              <a:buChar char=""/>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Autobiography</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887095" marR="0" lvl="2" indent="-182880" algn="l" defTabSz="914400" rtl="0" eaLnBrk="1" fontAlgn="auto" latinLnBrk="0" hangingPunct="1">
              <a:lnSpc>
                <a:spcPct val="100000"/>
              </a:lnSpc>
              <a:spcBef>
                <a:spcPct val="20000"/>
              </a:spcBef>
              <a:spcAft>
                <a:spcPts val="0"/>
              </a:spcAft>
              <a:buClr>
                <a:schemeClr val="accent1">
                  <a:shade val="75000"/>
                </a:schemeClr>
              </a:buClr>
              <a:buSzTx/>
              <a:buFont typeface="Wingdings" panose="05000000000000000000"/>
              <a:buChar char=""/>
              <a:defRPr/>
            </a:pPr>
            <a:r>
              <a:rPr kumimoji="0" lang="en-US" sz="2400" b="0" i="0" u="none" strike="noStrike" kern="1200" cap="none" spc="0" normalizeH="0" baseline="0" noProof="0" smtClean="0">
                <a:ln>
                  <a:noFill/>
                </a:ln>
                <a:solidFill>
                  <a:schemeClr val="tx1"/>
                </a:solidFill>
                <a:effectLst/>
                <a:uLnTx/>
                <a:uFillTx/>
                <a:latin typeface="+mn-lt"/>
                <a:ea typeface="+mn-ea"/>
                <a:cs typeface="+mn-cs"/>
              </a:rPr>
              <a:t>Essays</a:t>
            </a: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887095" marR="0" lvl="2" indent="-182880" algn="l" defTabSz="914400" rtl="0" eaLnBrk="1" fontAlgn="auto" latinLnBrk="0" hangingPunct="1">
              <a:lnSpc>
                <a:spcPct val="100000"/>
              </a:lnSpc>
              <a:spcBef>
                <a:spcPct val="20000"/>
              </a:spcBef>
              <a:spcAft>
                <a:spcPts val="0"/>
              </a:spcAft>
              <a:buClr>
                <a:schemeClr val="accent1">
                  <a:shade val="75000"/>
                </a:schemeClr>
              </a:buClr>
              <a:buSzTx/>
              <a:buFont typeface="Wingdings" panose="05000000000000000000"/>
              <a:buChar char=""/>
              <a:defRPr/>
            </a:pP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Salient features of prose</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rtlCol="0"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1.4. Forms of Literature</a:t>
            </a:r>
            <a:br>
              <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43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20483" name="Content Placeholder 2"/>
          <p:cNvSpPr>
            <a:spLocks noGrp="1"/>
          </p:cNvSpPr>
          <p:nvPr>
            <p:ph idx="1"/>
          </p:nvPr>
        </p:nvSpPr>
        <p:spPr>
          <a:xfrm>
            <a:off x="1219200" y="1524000"/>
            <a:ext cx="7499350" cy="4800600"/>
          </a:xfrm>
          <a:solidFill>
            <a:schemeClr val="accent3">
              <a:lumMod val="60000"/>
              <a:lumOff val="40000"/>
            </a:schemeClr>
          </a:solidFill>
          <a:ln>
            <a:solidFill>
              <a:srgbClr val="C43728"/>
            </a:solidFill>
          </a:ln>
        </p:spPr>
        <p:txBody>
          <a:bodyPr vert="horz" wrap="square" lIns="91440" tIns="45720" rIns="91440" bIns="45720" numCol="1" rtlCol="0" anchor="t" anchorCtr="0" compatLnSpc="1">
            <a:normAutofit fontScale="92500"/>
          </a:bodyPr>
          <a:lstStyle/>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Literature, whether academic or social, takes about four forms; and the two most known among them are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‘Written Literature’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and</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‘Spoken or Oral Literature’.</a:t>
            </a: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r>
              <a:rPr kumimoji="0" lang="en-US" sz="3200" b="1" i="0" u="none" strike="noStrike" kern="1200" cap="none" spc="0" normalizeH="0" baseline="0" noProof="0" dirty="0" smtClean="0">
                <a:ln>
                  <a:noFill/>
                </a:ln>
                <a:solidFill>
                  <a:schemeClr val="tx2"/>
                </a:solidFill>
                <a:effectLst/>
                <a:uLnTx/>
                <a:uFillTx/>
                <a:latin typeface="+mn-lt"/>
                <a:ea typeface="+mn-ea"/>
                <a:cs typeface="+mn-cs"/>
              </a:rPr>
              <a:t>1.4.1 </a:t>
            </a:r>
            <a:r>
              <a:rPr kumimoji="0" lang="en-US" sz="3200" b="1" i="0" u="none" strike="noStrike" kern="1200" cap="none" spc="0" normalizeH="0" baseline="0" noProof="0" dirty="0" smtClean="0">
                <a:ln>
                  <a:noFill/>
                </a:ln>
                <a:solidFill>
                  <a:schemeClr val="accent2"/>
                </a:solidFill>
                <a:effectLst/>
                <a:uLnTx/>
                <a:uFillTx/>
                <a:latin typeface="+mn-lt"/>
                <a:ea typeface="+mn-ea"/>
                <a:cs typeface="+mn-cs"/>
              </a:rPr>
              <a:t>Written Literature</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This is the most conventionally known form of Literature. It refers to Literature that is written down on paper or on other solid materials. It includes writings such as novels, plays, poems, prose passages, news papers, journals, and so forth.</a:t>
            </a:r>
          </a:p>
          <a:p>
            <a:pPr marL="548640" marR="0" lvl="0" indent="-411480" algn="l"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solidFill>
            <a:schemeClr val="bg2"/>
          </a:solidFill>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4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1.4.2. </a:t>
            </a:r>
            <a:r>
              <a:rPr kumimoji="0" lang="en-US" sz="43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Oral</a:t>
            </a:r>
            <a:r>
              <a:rPr kumimoji="0" lang="en-US" sz="24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 </a:t>
            </a:r>
            <a:r>
              <a:rPr kumimoji="0" lang="en-US" sz="43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Literature</a:t>
            </a:r>
          </a:p>
        </p:txBody>
      </p:sp>
      <p:sp>
        <p:nvSpPr>
          <p:cNvPr id="28674" name="Content Placeholder 2"/>
          <p:cNvSpPr>
            <a:spLocks noGrp="1"/>
          </p:cNvSpPr>
          <p:nvPr>
            <p:ph idx="1"/>
          </p:nvPr>
        </p:nvSpPr>
        <p:spPr>
          <a:solidFill>
            <a:schemeClr val="accent3">
              <a:lumMod val="60000"/>
              <a:lumOff val="40000"/>
            </a:schemeClr>
          </a:solidFill>
          <a:ln>
            <a:solidFill>
              <a:schemeClr val="tx2">
                <a:lumMod val="40000"/>
                <a:lumOff val="60000"/>
              </a:schemeClr>
            </a:solidFill>
          </a:ln>
        </p:spPr>
        <p:txBody>
          <a:bodyPr vert="horz" wrap="square" lIns="91440" tIns="45720" rIns="91440" bIns="45720" numCol="1" rtlCol="0" anchor="t" anchorCtr="0" compatLnSpc="1">
            <a:normAutofit fontScale="77500" lnSpcReduction="20000"/>
          </a:bodyPr>
          <a:lstStyle/>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Oral Literature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Is perhaps the oldest form of Literature. </a:t>
            </a:r>
          </a:p>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a:ln>
                  <a:noFill/>
                </a:ln>
                <a:solidFill>
                  <a:schemeClr val="tx1"/>
                </a:solidFill>
                <a:effectLst/>
                <a:uLnTx/>
                <a:uFillTx/>
                <a:latin typeface="+mn-lt"/>
                <a:ea typeface="+mn-ea"/>
                <a:cs typeface="+mn-cs"/>
              </a:rPr>
              <a:t>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As the term ‘oral’ suggests, it refers to literature disseminated by the word of the mouth. </a:t>
            </a:r>
          </a:p>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It includes such things like folk tales, told by the fireside in the evening, poetry, recitations, chants cultural ceremonies, among others.  </a:t>
            </a:r>
          </a:p>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p>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0" i="0" u="none" strike="noStrike" kern="1200" cap="none" spc="0" normalizeH="0" baseline="0" noProof="0">
                <a:ln>
                  <a:noFill/>
                </a:ln>
                <a:solidFill>
                  <a:schemeClr val="tx1"/>
                </a:solidFill>
                <a:effectLst/>
                <a:uLnTx/>
                <a:uFillTx/>
                <a:latin typeface="+mn-lt"/>
                <a:ea typeface="+mn-ea"/>
                <a:cs typeface="+mn-cs"/>
              </a:rPr>
              <a:t> </a:t>
            </a:r>
            <a:r>
              <a:rPr kumimoji="0" lang="en-US" sz="3200" b="0" i="0" u="none" strike="noStrike" kern="1200" cap="none" spc="0" normalizeH="0" baseline="0" noProof="0" smtClean="0">
                <a:ln>
                  <a:noFill/>
                </a:ln>
                <a:solidFill>
                  <a:schemeClr val="tx1"/>
                </a:solidFill>
                <a:effectLst/>
                <a:uLnTx/>
                <a:uFillTx/>
                <a:latin typeface="+mn-lt"/>
                <a:ea typeface="+mn-ea"/>
                <a:cs typeface="+mn-cs"/>
              </a:rPr>
              <a:t>  Oral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Literature had existed long before the invention of writing.</a:t>
            </a:r>
          </a:p>
          <a:p>
            <a:pPr marL="365760" marR="0" lvl="0" indent="-28321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400" b="0"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Cont’d</a:t>
            </a:r>
          </a:p>
        </p:txBody>
      </p:sp>
      <p:sp>
        <p:nvSpPr>
          <p:cNvPr id="31747" name="Content Placeholder 2"/>
          <p:cNvSpPr>
            <a:spLocks noGrp="1"/>
          </p:cNvSpPr>
          <p:nvPr>
            <p:ph idx="1"/>
          </p:nvPr>
        </p:nvSpPr>
        <p:spPr>
          <a:solidFill>
            <a:schemeClr val="accent3">
              <a:lumMod val="60000"/>
              <a:lumOff val="40000"/>
            </a:schemeClr>
          </a:solidFill>
          <a:ln>
            <a:solidFill>
              <a:schemeClr val="tx2">
                <a:lumMod val="40000"/>
                <a:lumOff val="60000"/>
              </a:schemeClr>
            </a:solidFill>
          </a:ln>
        </p:spPr>
        <p:txBody>
          <a:bodyPr vert="horz" wrap="square" lIns="91440" tIns="45720" rIns="91440" bIns="45720" numCol="1" anchor="t" anchorCtr="0" compatLnSpc="1">
            <a:normAutofit lnSpcReduction="1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It is important to note that Oral Literature is found in Written Literature in one way or another.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The recitations and folk tales from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Things Fall Apart</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and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The River Between</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are good examples that fit this point.  </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nchor="ctr">
            <a:normAutofit fontScale="90000"/>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4300" b="1"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r>
              <a:rPr kumimoji="0" lang="en-US" sz="4300" b="1" i="0" u="none" strike="noStrike" kern="1200" cap="none" spc="0" normalizeH="0" baseline="0" noProof="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1.4.3. Electronic  Literature</a:t>
            </a:r>
            <a:r>
              <a:rPr kumimoji="0" lang="en-US" sz="4300" b="1"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br>
              <a:rPr kumimoji="0" lang="en-US" sz="4300" b="1"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4300" b="1" i="0" u="none" strike="noStrike" kern="1200" cap="none" spc="0" normalizeH="0" baseline="0" noProof="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32771" name="Content Placeholder 2"/>
          <p:cNvSpPr>
            <a:spLocks noGrp="1"/>
          </p:cNvSpPr>
          <p:nvPr>
            <p:ph idx="1"/>
          </p:nvPr>
        </p:nvSpPr>
        <p:spPr>
          <a:solidFill>
            <a:schemeClr val="accent3">
              <a:lumMod val="60000"/>
              <a:lumOff val="40000"/>
            </a:schemeClr>
          </a:solidFill>
        </p:spPr>
        <p:txBody>
          <a:bodyPr vert="horz" wrap="square" lIns="91440" tIns="45720" rIns="91440" bIns="45720" numCol="1" anchor="t" anchorCtr="0" compatLnSpc="1">
            <a:normAutofit fontScale="85000" lnSpcReduction="1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Electronic Literature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is that one transmitted electronically. It includes films/movies, radio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programmes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television </a:t>
            </a:r>
            <a:r>
              <a:rPr kumimoji="0" lang="en-US" sz="3200" b="0" i="0" u="none" strike="noStrike" kern="1200" cap="none" spc="0" normalizeH="0" baseline="0" noProof="0" dirty="0" err="1" smtClean="0">
                <a:ln>
                  <a:noFill/>
                </a:ln>
                <a:solidFill>
                  <a:schemeClr val="tx1"/>
                </a:solidFill>
                <a:effectLst/>
                <a:uLnTx/>
                <a:uFillTx/>
                <a:latin typeface="+mn-lt"/>
                <a:ea typeface="+mn-ea"/>
                <a:cs typeface="+mn-cs"/>
              </a:rPr>
              <a:t>programmes</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It is also worth noting that some of electronic Literature may still be written. </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1</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4</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4</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Graphic Literature, </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it is pictorial (it is in picture form). It includes paintings, cartoons, sculpture, among others.</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1.5. Genres/Branches of Literature</a:t>
            </a:r>
            <a: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33795" name="Content Placeholder 2"/>
          <p:cNvSpPr>
            <a:spLocks noGrp="1"/>
          </p:cNvSpPr>
          <p:nvPr>
            <p:ph idx="1"/>
          </p:nvPr>
        </p:nvSpPr>
        <p:spPr>
          <a:solidFill>
            <a:schemeClr val="accent3">
              <a:lumMod val="60000"/>
              <a:lumOff val="40000"/>
            </a:schemeClr>
          </a:solidFill>
        </p:spPr>
        <p:txBody>
          <a:bodyPr vert="horz" wrap="square" lIns="91440" tIns="45720" rIns="91440" bIns="45720" numCol="1" anchor="t" anchorCtr="0" compatLnSpc="1">
            <a:normAutofit/>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Basically, there are three branches of Literature such as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Prose</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Drama</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and </a:t>
            </a:r>
            <a:r>
              <a:rPr kumimoji="0" lang="en-US" sz="3200" b="1" i="0" u="none" strike="noStrike" kern="1200" cap="none" spc="0" normalizeH="0" baseline="0" noProof="0" dirty="0" smtClean="0">
                <a:ln>
                  <a:noFill/>
                </a:ln>
                <a:solidFill>
                  <a:schemeClr val="tx1"/>
                </a:solidFill>
                <a:effectLst/>
                <a:uLnTx/>
                <a:uFillTx/>
                <a:latin typeface="+mn-lt"/>
                <a:ea typeface="+mn-ea"/>
                <a:cs typeface="+mn-cs"/>
              </a:rPr>
              <a:t>Poetry</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This means ideally that all the literary text that we study fall under any of the three genres.</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Prose</a:t>
            </a:r>
          </a:p>
        </p:txBody>
      </p:sp>
      <p:sp>
        <p:nvSpPr>
          <p:cNvPr id="34819" name="Content Placeholder 2"/>
          <p:cNvSpPr>
            <a:spLocks noGrp="1"/>
          </p:cNvSpPr>
          <p:nvPr>
            <p:ph idx="1"/>
          </p:nvPr>
        </p:nvSpPr>
        <p:spPr>
          <a:solidFill>
            <a:schemeClr val="accent3">
              <a:lumMod val="60000"/>
              <a:lumOff val="40000"/>
            </a:schemeClr>
          </a:solidFill>
        </p:spPr>
        <p:txBody>
          <a:bodyPr vert="horz" wrap="square" lIns="91440" tIns="45720" rIns="91440" bIns="45720" numCol="1" anchor="t" anchorCtr="0" compatLnSpc="1">
            <a:normAutofit fontScale="92500" lnSpcReduction="200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None/>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Prose</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This is the most conventional form of writing.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It is characterized by adherence to the rules of grammar.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It includes such writings as Short stories, novella, novels, newspaper articles, letters, essays,  to name but a few.</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Drama</a:t>
            </a:r>
          </a:p>
        </p:txBody>
      </p:sp>
      <p:sp>
        <p:nvSpPr>
          <p:cNvPr id="35843" name="Content Placeholder 2"/>
          <p:cNvSpPr>
            <a:spLocks noGrp="1"/>
          </p:cNvSpPr>
          <p:nvPr>
            <p:ph idx="1"/>
          </p:nvPr>
        </p:nvSpPr>
        <p:spPr>
          <a:solidFill>
            <a:schemeClr val="tx2">
              <a:lumMod val="60000"/>
              <a:lumOff val="40000"/>
            </a:schemeClr>
          </a:solidFill>
        </p:spPr>
        <p:txBody>
          <a:bodyPr vert="horz" wrap="square" lIns="91440" tIns="45720" rIns="91440" bIns="45720" numCol="1" anchor="t" anchorCtr="0" compatLnSpc="1">
            <a:normAutofit fontScale="92500"/>
          </a:bodyPr>
          <a:lstStyle/>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Drama is defined as enactment of human experience through action and dialogue between or among characters.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Drama can be acted on the stage or written down and read. </a:t>
            </a:r>
          </a:p>
          <a:p>
            <a:pPr marL="274320" marR="0" lvl="0" indent="-274320" algn="just"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In written form, drama is not very grammatical as opposed to prose. </a:t>
            </a:r>
          </a:p>
          <a:p>
            <a:pPr marL="274320" marR="0" lvl="0" indent="-274320" algn="l" defTabSz="914400" rtl="0" eaLnBrk="1" fontAlgn="auto" latinLnBrk="0" hangingPunct="1">
              <a:lnSpc>
                <a:spcPct val="100000"/>
              </a:lnSpc>
              <a:spcBef>
                <a:spcPts val="600"/>
              </a:spcBef>
              <a:spcAft>
                <a:spcPts val="0"/>
              </a:spcAft>
              <a:buClr>
                <a:schemeClr val="accent1"/>
              </a:buClr>
              <a:buSzPct val="80000"/>
              <a:buFont typeface="Wingdings" panose="05000000000000000000"/>
              <a:buChar char=""/>
              <a:defRPr/>
            </a:pPr>
            <a:endParaRPr kumimoji="0" lang="en-US" sz="32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4300" b="1" i="0" u="none" strike="noStrike" kern="1200" cap="none" spc="0" normalizeH="0" baseline="0" noProof="0" dirty="0" smtClean="0">
                <a:ln>
                  <a:noFill/>
                </a:ln>
                <a:solidFill>
                  <a:schemeClr val="accent5">
                    <a:lumMod val="50000"/>
                  </a:schemeClr>
                </a:solidFill>
                <a:effectLst>
                  <a:outerShdw blurRad="50000" dist="30000" dir="5400000" algn="tl" rotWithShape="0">
                    <a:srgbClr val="000000">
                      <a:alpha val="30000"/>
                    </a:srgbClr>
                  </a:outerShdw>
                </a:effectLst>
                <a:uLnTx/>
                <a:uFillTx/>
                <a:latin typeface="+mj-lt"/>
                <a:ea typeface="+mj-ea"/>
                <a:cs typeface="+mj-cs"/>
              </a:rPr>
              <a:t>Poetry</a:t>
            </a:r>
          </a:p>
        </p:txBody>
      </p:sp>
      <p:sp>
        <p:nvSpPr>
          <p:cNvPr id="34818" name="Content Placeholder 2"/>
          <p:cNvSpPr>
            <a:spLocks noGrp="1"/>
          </p:cNvSpPr>
          <p:nvPr>
            <p:ph idx="1"/>
          </p:nvPr>
        </p:nvSpPr>
        <p:spPr>
          <a:solidFill>
            <a:schemeClr val="accent4">
              <a:lumMod val="75000"/>
            </a:schemeClr>
          </a:solidFill>
        </p:spPr>
        <p:txBody>
          <a:bodyPr vert="horz" wrap="square" lIns="91440" tIns="45720" rIns="91440" bIns="45720" numCol="1" rtlCol="0" anchor="t" anchorCtr="0" compatLnSpc="1">
            <a:normAutofit fontScale="77500" lnSpcReduction="20000"/>
          </a:bodyPr>
          <a:lstStyle/>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None/>
              <a:defRPr/>
            </a:pPr>
            <a:r>
              <a:rPr kumimoji="0" lang="en-US" sz="3200" b="1" i="0" u="none" strike="noStrike" kern="1200" cap="none" spc="0" normalizeH="0" baseline="0" noProof="0" dirty="0" smtClean="0">
                <a:ln>
                  <a:noFill/>
                </a:ln>
                <a:solidFill>
                  <a:schemeClr val="tx1"/>
                </a:solidFill>
                <a:effectLst/>
                <a:uLnTx/>
                <a:uFillTx/>
                <a:latin typeface="+mn-lt"/>
                <a:ea typeface="+mn-ea"/>
                <a:cs typeface="+mn-cs"/>
              </a:rPr>
              <a:t>   Poetry</a:t>
            </a:r>
            <a:r>
              <a:rPr kumimoji="0" lang="en-US" sz="3200" b="0" i="0" u="none" strike="noStrike" kern="1200" cap="none" spc="0" normalizeH="0" baseline="0" noProof="0" dirty="0" smtClean="0">
                <a:ln>
                  <a:noFill/>
                </a:ln>
                <a:solidFill>
                  <a:schemeClr val="tx1"/>
                </a:solidFill>
                <a:effectLst/>
                <a:uLnTx/>
                <a:uFillTx/>
                <a:latin typeface="+mn-lt"/>
                <a:ea typeface="+mn-ea"/>
                <a:cs typeface="+mn-cs"/>
              </a:rPr>
              <a:t>: Can be defined as the outpouring of the emotions or feelings through a careful and artistic or aesthetic use of words. Poetry can be read or recited. </a:t>
            </a:r>
          </a:p>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Unlike prose, poetry does not follow the conventional rules of grammar. It has lines often called verses instead of sentences in prose. </a:t>
            </a:r>
          </a:p>
          <a:p>
            <a:pPr marL="365760" marR="0" lvl="0" indent="-283210" algn="just"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Poetry has also stanzas as opposed to paragraphs in prose.</a:t>
            </a:r>
          </a:p>
          <a:p>
            <a:pPr marL="365760" marR="0" lvl="0" indent="-283210" algn="l" defTabSz="914400" rtl="0" eaLnBrk="1" fontAlgn="auto" latinLnBrk="0" hangingPunct="1">
              <a:lnSpc>
                <a:spcPct val="100000"/>
              </a:lnSpc>
              <a:spcBef>
                <a:spcPts val="600"/>
              </a:spcBef>
              <a:spcAft>
                <a:spcPts val="0"/>
              </a:spcAft>
              <a:buClr>
                <a:schemeClr val="accent1"/>
              </a:buClr>
              <a:buSzPct val="80000"/>
              <a:buFont typeface="Arial" panose="020B0604020202020204" pitchFamily="34" charset="0"/>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en-US" sz="28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II.POETRY</a:t>
            </a:r>
            <a: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21507" name="Content Placeholder 2"/>
          <p:cNvSpPr>
            <a:spLocks noGrp="1"/>
          </p:cNvSpPr>
          <p:nvPr>
            <p:ph idx="1"/>
          </p:nvPr>
        </p:nvSpPr>
        <p:spPr>
          <a:solidFill>
            <a:schemeClr val="accent3">
              <a:lumMod val="60000"/>
              <a:lumOff val="40000"/>
            </a:schemeClr>
          </a:solidFill>
          <a:ln>
            <a:solidFill>
              <a:srgbClr val="C00000">
                <a:alpha val="100000"/>
              </a:srgbClr>
            </a:solidFill>
            <a:miter lim="800000"/>
          </a:ln>
        </p:spPr>
        <p:txBody>
          <a:bodyPr vert="horz" wrap="square" lIns="91440" tIns="45720" rIns="91440" bIns="45720" anchor="t" anchorCtr="0">
            <a:normAutofit lnSpcReduction="10000"/>
          </a:bodyPr>
          <a:lstStyle/>
          <a:p>
            <a:pPr marL="273050" indent="-273050" eaLnBrk="1" hangingPunct="1">
              <a:buFont typeface="Wingdings 2" panose="05020102010507070707" pitchFamily="18" charset="2"/>
              <a:buChar char=""/>
            </a:pPr>
            <a:r>
              <a:rPr lang="en-US" altLang="en-US" dirty="0"/>
              <a:t> What is poetry?</a:t>
            </a:r>
          </a:p>
          <a:p>
            <a:pPr marL="273050" indent="-273050" eaLnBrk="1" hangingPunct="1">
              <a:buFont typeface="Wingdings 2" panose="05020102010507070707" pitchFamily="18" charset="2"/>
              <a:buChar char=""/>
            </a:pPr>
            <a:r>
              <a:rPr lang="en-US" altLang="en-US" dirty="0"/>
              <a:t> Language and Diction in poetry</a:t>
            </a:r>
          </a:p>
          <a:p>
            <a:pPr marL="273050" indent="-273050" eaLnBrk="1" hangingPunct="1">
              <a:buFont typeface="Wingdings 2" panose="05020102010507070707" pitchFamily="18" charset="2"/>
              <a:buChar char=""/>
            </a:pPr>
            <a:r>
              <a:rPr lang="en-US" altLang="en-US" dirty="0"/>
              <a:t> Characteristics of Poetry</a:t>
            </a:r>
          </a:p>
          <a:p>
            <a:pPr marL="273050" indent="-273050" eaLnBrk="1" hangingPunct="1">
              <a:buFont typeface="Wingdings 2" panose="05020102010507070707" pitchFamily="18" charset="2"/>
              <a:buChar char=""/>
            </a:pPr>
            <a:r>
              <a:rPr lang="en-US" altLang="en-US" dirty="0"/>
              <a:t>Types of poetry: Lyric poetry</a:t>
            </a:r>
          </a:p>
          <a:p>
            <a:pPr marL="273050" indent="-273050" eaLnBrk="1" hangingPunct="1">
              <a:buNone/>
            </a:pPr>
            <a:r>
              <a:rPr lang="en-US" altLang="en-US" dirty="0"/>
              <a:t>                          Narrative poetry</a:t>
            </a:r>
          </a:p>
          <a:p>
            <a:pPr marL="273050" indent="-273050" eaLnBrk="1" hangingPunct="1">
              <a:buNone/>
            </a:pPr>
            <a:r>
              <a:rPr lang="en-US" altLang="en-US" dirty="0"/>
              <a:t>                          Dramatic poetry</a:t>
            </a:r>
          </a:p>
          <a:p>
            <a:pPr marL="273050" indent="-273050" eaLnBrk="1" hangingPunct="1">
              <a:buFont typeface="Wingdings 2" panose="05020102010507070707" pitchFamily="18" charset="2"/>
              <a:buChar char=""/>
            </a:pPr>
            <a:r>
              <a:rPr lang="en-US" altLang="en-US" dirty="0"/>
              <a:t> Form and content of some selected poems</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4300" b="0"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III. Drama</a:t>
            </a:r>
          </a:p>
        </p:txBody>
      </p:sp>
      <p:sp>
        <p:nvSpPr>
          <p:cNvPr id="22531" name="Content Placeholder 2"/>
          <p:cNvSpPr>
            <a:spLocks noGrp="1"/>
          </p:cNvSpPr>
          <p:nvPr>
            <p:ph idx="1"/>
          </p:nvPr>
        </p:nvSpPr>
        <p:spPr>
          <a:solidFill>
            <a:schemeClr val="accent3">
              <a:lumMod val="60000"/>
              <a:lumOff val="40000"/>
            </a:schemeClr>
          </a:solidFill>
        </p:spPr>
        <p:txBody>
          <a:bodyPr vert="horz" wrap="square" lIns="91440" tIns="45720" rIns="91440" bIns="45720" anchor="t" anchorCtr="0"/>
          <a:lstStyle/>
          <a:p>
            <a:r>
              <a:rPr lang="en-US" altLang="en-US" dirty="0"/>
              <a:t>Definition of Drama</a:t>
            </a:r>
          </a:p>
          <a:p>
            <a:r>
              <a:rPr lang="en-US" altLang="en-US" dirty="0"/>
              <a:t>Origin and development of Drama</a:t>
            </a:r>
          </a:p>
          <a:p>
            <a:r>
              <a:rPr lang="en-US" altLang="en-US" dirty="0"/>
              <a:t>Types of Drama</a:t>
            </a:r>
          </a:p>
          <a:p>
            <a:r>
              <a:rPr lang="en-US" altLang="en-US" dirty="0"/>
              <a:t>Dramatic Techniques</a:t>
            </a:r>
          </a:p>
          <a:p>
            <a:r>
              <a:rPr lang="en-US" altLang="en-US" dirty="0"/>
              <a:t>Selected plays</a:t>
            </a:r>
          </a:p>
          <a:p>
            <a:endParaRPr lang="en-US"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GB" sz="32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Learning and Teaching Strategies</a:t>
            </a:r>
            <a:r>
              <a:rPr kumimoji="0" lang="en-US" sz="3200" b="0" i="0" u="none" strike="noStrike" kern="1200" cap="none" spc="0" normalizeH="0" baseline="0" noProof="0" dirty="0" smtClean="0">
                <a:ln>
                  <a:noFill/>
                </a:ln>
                <a:solidFill>
                  <a:srgbClr val="475320"/>
                </a:solidFill>
                <a:effectLst>
                  <a:outerShdw blurRad="50000" dist="30000" dir="5400000" algn="tl" rotWithShape="0">
                    <a:srgbClr val="000000">
                      <a:alpha val="30000"/>
                    </a:srgbClr>
                  </a:outerShdw>
                </a:effectLst>
                <a:uLnTx/>
                <a:uFillTx/>
                <a:latin typeface="+mj-lt"/>
                <a:ea typeface="+mj-ea"/>
                <a:cs typeface="+mj-cs"/>
              </a:rPr>
              <a:t/>
            </a:r>
            <a:br>
              <a:rPr kumimoji="0" lang="en-US" sz="3200" b="0" i="0" u="none" strike="noStrike" kern="1200" cap="none" spc="0" normalizeH="0" baseline="0" noProof="0" dirty="0" smtClean="0">
                <a:ln>
                  <a:noFill/>
                </a:ln>
                <a:solidFill>
                  <a:srgbClr val="475320"/>
                </a:solidFill>
                <a:effectLst>
                  <a:outerShdw blurRad="50000" dist="30000" dir="5400000" algn="tl" rotWithShape="0">
                    <a:srgbClr val="000000">
                      <a:alpha val="30000"/>
                    </a:srgbClr>
                  </a:outerShdw>
                </a:effectLst>
                <a:uLnTx/>
                <a:uFillTx/>
                <a:latin typeface="+mj-lt"/>
                <a:ea typeface="+mj-ea"/>
                <a:cs typeface="+mj-cs"/>
              </a:rPr>
            </a:br>
            <a:endParaRPr kumimoji="0" lang="en-US" sz="3200" b="0" i="0" u="none" strike="noStrike" kern="1200" cap="none" spc="0" normalizeH="0" baseline="0" noProof="0" dirty="0">
              <a:ln>
                <a:noFill/>
              </a:ln>
              <a:solidFill>
                <a:srgbClr val="475320"/>
              </a:solidFill>
              <a:effectLst>
                <a:outerShdw blurRad="50000" dist="30000" dir="5400000" algn="tl" rotWithShape="0">
                  <a:srgbClr val="000000">
                    <a:alpha val="30000"/>
                  </a:srgbClr>
                </a:outerShdw>
              </a:effectLst>
              <a:uLnTx/>
              <a:uFillTx/>
              <a:latin typeface="+mj-lt"/>
              <a:ea typeface="+mj-ea"/>
              <a:cs typeface="+mj-cs"/>
            </a:endParaRPr>
          </a:p>
        </p:txBody>
      </p:sp>
      <p:sp>
        <p:nvSpPr>
          <p:cNvPr id="23555" name="Content Placeholder 2"/>
          <p:cNvSpPr>
            <a:spLocks noGrp="1"/>
          </p:cNvSpPr>
          <p:nvPr>
            <p:ph idx="1"/>
          </p:nvPr>
        </p:nvSpPr>
        <p:spPr>
          <a:solidFill>
            <a:schemeClr val="accent3">
              <a:lumMod val="60000"/>
              <a:lumOff val="40000"/>
            </a:schemeClr>
          </a:solidFill>
        </p:spPr>
        <p:txBody>
          <a:bodyPr vert="horz" wrap="square" lIns="91440" tIns="45720" rIns="91440" bIns="45720" anchor="t" anchorCtr="0">
            <a:normAutofit lnSpcReduction="10000"/>
          </a:bodyPr>
          <a:lstStyle/>
          <a:p>
            <a:pPr algn="just"/>
            <a:r>
              <a:rPr lang="en-US" altLang="en-US" dirty="0"/>
              <a:t>In this module a combination of strategies will be used such as:</a:t>
            </a:r>
          </a:p>
          <a:p>
            <a:pPr algn="just"/>
            <a:r>
              <a:rPr lang="en-US" altLang="en-US" dirty="0"/>
              <a:t> group work; </a:t>
            </a:r>
          </a:p>
          <a:p>
            <a:pPr algn="just"/>
            <a:r>
              <a:rPr lang="en-US" altLang="en-US" dirty="0"/>
              <a:t>free practice; </a:t>
            </a:r>
          </a:p>
          <a:p>
            <a:pPr algn="just"/>
            <a:r>
              <a:rPr lang="en-US" altLang="en-US" dirty="0"/>
              <a:t> individual presentation; </a:t>
            </a:r>
          </a:p>
          <a:p>
            <a:pPr algn="just"/>
            <a:r>
              <a:rPr lang="en-US" altLang="en-US" dirty="0"/>
              <a:t>Note that all the above mentioned will be used hinging on the learning/teaching processes in education. </a:t>
            </a:r>
          </a:p>
          <a:p>
            <a:endParaRPr lang="en-US"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t>
            </a:r>
            <a:r>
              <a:rPr kumimoji="0" lang="en-US" sz="2400" b="0"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  REVISION QUESTIONS</a:t>
            </a:r>
            <a: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
            </a:r>
            <a:br>
              <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br>
            <a:endParaRPr kumimoji="0" lang="en-US" sz="2400" b="0"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endParaRPr>
          </a:p>
        </p:txBody>
      </p:sp>
      <p:sp>
        <p:nvSpPr>
          <p:cNvPr id="3" name="Content Placeholder 2"/>
          <p:cNvSpPr>
            <a:spLocks noGrp="1"/>
          </p:cNvSpPr>
          <p:nvPr>
            <p:ph idx="1"/>
          </p:nvPr>
        </p:nvSpPr>
        <p:spPr>
          <a:solidFill>
            <a:schemeClr val="accent3">
              <a:lumMod val="60000"/>
              <a:lumOff val="40000"/>
            </a:schemeClr>
          </a:solidFill>
          <a:ln>
            <a:solidFill>
              <a:srgbClr val="C00000"/>
            </a:solidFill>
          </a:ln>
        </p:spPr>
        <p:txBody>
          <a:bodyPr vert="horz" wrap="square" lIns="91440" tIns="45720" rIns="91440" bIns="45720" numCol="1" rtlCol="0" anchor="t" anchorCtr="0" compatLnSpc="1">
            <a:normAutofit fontScale="62500" lnSpcReduction="20000"/>
          </a:bodyPr>
          <a:lstStyle/>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1. a) What is prose?  b) Discuss the different types of prose by showing meeting and differing points among them.</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2. Compare and contrast prose and poetry basing on the main generic features of each of the two.</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3. Characters, themes and setting are three interwoven generic elements that are often encountered in a novel. Discuss basing on a novel that you may have read. </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4. Discuss the main reasons why we read prose.</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5. a) What is poetry? b) Basing on any poem of your own choice, discuss the characteristic features of poetry.</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6. a) What is meant by setting?   b) Basing on a story that you may have read, discuss the types of setting?</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0"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Questions(cont’d)</a:t>
            </a:r>
          </a:p>
        </p:txBody>
      </p:sp>
      <p:sp>
        <p:nvSpPr>
          <p:cNvPr id="3" name="Content Placeholder 2"/>
          <p:cNvSpPr>
            <a:spLocks noGrp="1"/>
          </p:cNvSpPr>
          <p:nvPr>
            <p:ph idx="1"/>
          </p:nvPr>
        </p:nvSpPr>
        <p:spPr>
          <a:solidFill>
            <a:schemeClr val="accent3">
              <a:lumMod val="60000"/>
              <a:lumOff val="40000"/>
            </a:schemeClr>
          </a:solidFill>
          <a:ln>
            <a:solidFill>
              <a:srgbClr val="C00000"/>
            </a:solidFill>
          </a:ln>
        </p:spPr>
        <p:txBody>
          <a:bodyPr vert="horz" wrap="square" lIns="91440" tIns="45720" rIns="91440" bIns="45720" numCol="1" rtlCol="0" anchor="t" anchorCtr="0" compatLnSpc="1">
            <a:normAutofit fontScale="45000" lnSpcReduction="20000"/>
          </a:bodyPr>
          <a:lstStyle/>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7. a) What is meant by literary techniques? b) With reference to a novel/ novels that you may have read, discuss four different types of narrative techniques.</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8.  Read Mine Boy and then discuss the key themes in the Novel.</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9.  Read I Will Marry When I Want and discuss how the play  explore the themes of class struggle, neocolonialism and exploitation in post-independent Kenya. </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10. a) Discuss the role of tradition Ideas vs Western influence and the impact of religious hypocrisy as they are portrayed in the Play.</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b) Then compare and contrast the  elites’ lifestyles in the play to those you have identified from your areas. </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11. Choose any short poem from the Planting Season anthology, Study it and answer these questions: </a:t>
            </a:r>
          </a:p>
          <a:p>
            <a:pPr marL="548640" marR="0" lvl="0" indent="-411480" algn="l" defTabSz="914400" rtl="0" eaLnBrk="1" fontAlgn="auto" latinLnBrk="0" hangingPunct="1">
              <a:lnSpc>
                <a:spcPct val="100000"/>
              </a:lnSpc>
              <a:spcBef>
                <a:spcPts val="600"/>
              </a:spcBef>
              <a:spcAft>
                <a:spcPts val="0"/>
              </a:spcAft>
              <a:buClr>
                <a:schemeClr val="tx1">
                  <a:shade val="95000"/>
                </a:schemeClr>
              </a:buClr>
              <a:buSzPct val="80000"/>
              <a:buFont typeface="Arial" panose="020B0604020202020204" pitchFamily="34" charset="0"/>
              <a:buChar char="•"/>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a)What is happening in the poem? b) What is the theme of the poem? c) What are your feelings towards that poem?    d) What lesson do you learn from the poem?</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normAutofit/>
          </a:body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sz="4300" b="0" i="0" u="none" strike="noStrike" kern="1200" cap="none" spc="0" normalizeH="0" baseline="0" noProof="0" dirty="0" smtClean="0">
                <a:ln>
                  <a:noFill/>
                </a:ln>
                <a:solidFill>
                  <a:srgbClr val="475320"/>
                </a:solidFill>
                <a:effectLst>
                  <a:outerShdw blurRad="50000" dist="30000" dir="5400000" algn="tl" rotWithShape="0">
                    <a:srgbClr val="000000">
                      <a:alpha val="30000"/>
                    </a:srgbClr>
                  </a:outerShdw>
                </a:effectLst>
                <a:uLnTx/>
                <a:uFillTx/>
                <a:latin typeface="+mj-lt"/>
                <a:ea typeface="+mj-ea"/>
                <a:cs typeface="+mj-cs"/>
              </a:rPr>
              <a:t>Course outline</a:t>
            </a:r>
            <a:endParaRPr kumimoji="0" lang="en-US" sz="4300" b="0" i="0" u="none" strike="noStrike" kern="1200" cap="none" spc="0" normalizeH="0" baseline="0" noProof="0" dirty="0">
              <a:ln>
                <a:noFill/>
              </a:ln>
              <a:solidFill>
                <a:srgbClr val="475320"/>
              </a:solidFill>
              <a:effectLst>
                <a:outerShdw blurRad="50000" dist="30000" dir="5400000" algn="tl" rotWithShape="0">
                  <a:srgbClr val="000000">
                    <a:alpha val="30000"/>
                  </a:srgbClr>
                </a:outerShdw>
              </a:effectLst>
              <a:uLnTx/>
              <a:uFillTx/>
              <a:latin typeface="+mj-lt"/>
              <a:ea typeface="+mj-ea"/>
              <a:cs typeface="+mj-cs"/>
            </a:endParaRPr>
          </a:p>
        </p:txBody>
      </p:sp>
      <p:sp>
        <p:nvSpPr>
          <p:cNvPr id="3" name="Content Placeholder 2"/>
          <p:cNvSpPr>
            <a:spLocks noGrp="1"/>
          </p:cNvSpPr>
          <p:nvPr>
            <p:ph idx="1"/>
          </p:nvPr>
        </p:nvSpPr>
        <p:spPr>
          <a:xfrm>
            <a:off x="1452563" y="1447800"/>
            <a:ext cx="7499350" cy="4800600"/>
          </a:xfrm>
        </p:spPr>
        <p:txBody>
          <a:bodyPr vert="horz" wrap="square" lIns="91440" tIns="45720" rIns="91440" bIns="45720" numCol="1" anchor="t" anchorCtr="0" compatLnSpc="1">
            <a:normAutofit fontScale="92500" lnSpcReduction="10000"/>
          </a:bodyPr>
          <a:lstStyle/>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3200" b="1" i="0" u="none" strike="noStrike" kern="1200" cap="none" spc="0" normalizeH="0" baseline="0" noProof="0" dirty="0">
                <a:ln>
                  <a:noFill/>
                </a:ln>
                <a:solidFill>
                  <a:schemeClr val="accent1"/>
                </a:solidFill>
                <a:effectLst/>
                <a:uLnTx/>
                <a:uFillTx/>
                <a:latin typeface="+mn-lt"/>
                <a:ea typeface="+mn-ea"/>
                <a:cs typeface="+mn-cs"/>
              </a:rPr>
              <a:t> </a:t>
            </a:r>
            <a:r>
              <a:rPr kumimoji="0" lang="en-US" sz="3200" b="1" i="0" u="none" strike="noStrike" kern="1200" cap="none" spc="0" normalizeH="0" baseline="0" noProof="0" dirty="0" smtClean="0">
                <a:ln>
                  <a:noFill/>
                </a:ln>
                <a:solidFill>
                  <a:schemeClr val="accent1"/>
                </a:solidFill>
                <a:effectLst/>
                <a:uLnTx/>
                <a:uFillTx/>
                <a:latin typeface="+mn-lt"/>
                <a:ea typeface="+mn-ea"/>
                <a:cs typeface="+mn-cs"/>
              </a:rPr>
              <a:t>Introduction to </a:t>
            </a:r>
            <a:r>
              <a:rPr kumimoji="0" lang="en-US" sz="3200" b="1" i="0" u="none" strike="noStrike" kern="1200" cap="none" spc="0" normalizeH="0" baseline="0" noProof="0" dirty="0">
                <a:ln>
                  <a:noFill/>
                </a:ln>
                <a:solidFill>
                  <a:schemeClr val="accent1"/>
                </a:solidFill>
                <a:effectLst/>
                <a:uLnTx/>
                <a:uFillTx/>
                <a:latin typeface="+mn-lt"/>
                <a:ea typeface="+mn-ea"/>
                <a:cs typeface="+mn-cs"/>
              </a:rPr>
              <a:t>l</a:t>
            </a:r>
            <a:r>
              <a:rPr kumimoji="0" lang="en-US" sz="3200" b="1" i="0" u="none" strike="noStrike" kern="1200" cap="none" spc="0" normalizeH="0" baseline="0" noProof="0" dirty="0" smtClean="0">
                <a:ln>
                  <a:noFill/>
                </a:ln>
                <a:solidFill>
                  <a:schemeClr val="accent1"/>
                </a:solidFill>
                <a:effectLst/>
                <a:uLnTx/>
                <a:uFillTx/>
                <a:latin typeface="+mn-lt"/>
                <a:ea typeface="+mn-ea"/>
                <a:cs typeface="+mn-cs"/>
              </a:rPr>
              <a:t>iterary genres</a:t>
            </a: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32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000" b="1" i="0" u="none" strike="noStrike" kern="1200" cap="none" spc="0" normalizeH="0" baseline="0" noProof="0" dirty="0" smtClean="0">
                <a:ln>
                  <a:noFill/>
                </a:ln>
                <a:solidFill>
                  <a:schemeClr val="tx1"/>
                </a:solidFill>
                <a:effectLst/>
                <a:uLnTx/>
                <a:uFillTx/>
                <a:latin typeface="+mn-lt"/>
                <a:ea typeface="+mn-ea"/>
                <a:cs typeface="+mn-cs"/>
              </a:rPr>
              <a:t>Introducing</a:t>
            </a: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3600" b="0" i="0" u="none" strike="noStrike" kern="1200" cap="none" spc="0" normalizeH="0" baseline="0" noProof="0" dirty="0" smtClean="0">
                <a:ln>
                  <a:noFill/>
                </a:ln>
                <a:solidFill>
                  <a:srgbClr val="FF0000"/>
                </a:solidFill>
                <a:effectLst/>
                <a:uLnTx/>
                <a:uFillTx/>
                <a:latin typeface="+mn-lt"/>
                <a:ea typeface="+mn-ea"/>
                <a:cs typeface="+mn-cs"/>
              </a:rPr>
              <a:t>           Literary Genres</a:t>
            </a: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2400" b="0" i="0" u="none" strike="noStrike" kern="1200" cap="none" spc="0" normalizeH="0" baseline="0" noProof="0" dirty="0" smtClean="0">
                <a:ln>
                  <a:noFill/>
                </a:ln>
                <a:solidFill>
                  <a:schemeClr val="accent2">
                    <a:lumMod val="50000"/>
                  </a:schemeClr>
                </a:solidFill>
                <a:effectLst/>
                <a:uLnTx/>
                <a:uFillTx/>
                <a:latin typeface="+mn-lt"/>
                <a:ea typeface="+mn-ea"/>
                <a:cs typeface="+mn-cs"/>
              </a:rPr>
              <a:t>                             consisting of</a:t>
            </a:r>
            <a:endParaRPr kumimoji="0" lang="en-US" sz="2400" b="0" i="0" u="none" strike="noStrike" kern="1200" cap="none" spc="0" normalizeH="0" baseline="0" noProof="0" dirty="0">
              <a:ln>
                <a:noFill/>
              </a:ln>
              <a:solidFill>
                <a:schemeClr val="accent2">
                  <a:lumMod val="50000"/>
                </a:schemeClr>
              </a:solidFill>
              <a:effectLst/>
              <a:uLnTx/>
              <a:uFillTx/>
              <a:latin typeface="+mn-lt"/>
              <a:ea typeface="+mn-ea"/>
              <a:cs typeface="+mn-cs"/>
            </a:endParaRP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4400" b="0" i="0" u="none" strike="noStrike" kern="1200" cap="none" spc="0" normalizeH="0" baseline="0" noProof="0" dirty="0" smtClean="0">
                <a:ln>
                  <a:noFill/>
                </a:ln>
                <a:solidFill>
                  <a:srgbClr val="C00000"/>
                </a:solidFill>
                <a:effectLst/>
                <a:uLnTx/>
                <a:uFillTx/>
                <a:latin typeface="+mn-lt"/>
                <a:ea typeface="+mn-ea"/>
                <a:cs typeface="+mn-cs"/>
              </a:rPr>
              <a:t>Poetry</a:t>
            </a:r>
            <a:r>
              <a:rPr kumimoji="0" lang="en-US" sz="3600" b="0" i="0" u="none" strike="noStrike" kern="1200" cap="none" spc="0" normalizeH="0" baseline="0" noProof="0" dirty="0" smtClean="0">
                <a:ln>
                  <a:noFill/>
                </a:ln>
                <a:solidFill>
                  <a:srgbClr val="C00000"/>
                </a:solidFill>
                <a:effectLst/>
                <a:uLnTx/>
                <a:uFillTx/>
                <a:latin typeface="+mn-lt"/>
                <a:ea typeface="+mn-ea"/>
                <a:cs typeface="+mn-cs"/>
              </a:rPr>
              <a:t>     (Non)- Fiction        Drama</a:t>
            </a: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3200" b="1" i="0" u="none" strike="noStrike" kern="1200" cap="none" spc="0" normalizeH="0" baseline="0" noProof="0" dirty="0" smtClean="0">
                <a:ln>
                  <a:noFill/>
                </a:ln>
                <a:solidFill>
                  <a:srgbClr val="FF0000"/>
                </a:solidFill>
                <a:effectLst/>
                <a:uLnTx/>
                <a:uFillTx/>
                <a:latin typeface="+mn-lt"/>
                <a:ea typeface="+mn-ea"/>
                <a:cs typeface="+mn-cs"/>
              </a:rPr>
              <a:t>                         </a:t>
            </a:r>
            <a:r>
              <a:rPr kumimoji="0" lang="en-US" sz="2400" b="1" i="0" u="none" strike="noStrike" kern="1200" cap="none" spc="0" normalizeH="0" baseline="0" noProof="0" dirty="0" smtClean="0">
                <a:ln>
                  <a:noFill/>
                </a:ln>
                <a:solidFill>
                  <a:schemeClr val="accent2">
                    <a:lumMod val="50000"/>
                  </a:schemeClr>
                </a:solidFill>
                <a:effectLst/>
                <a:uLnTx/>
                <a:uFillTx/>
                <a:latin typeface="+mn-lt"/>
                <a:ea typeface="+mn-ea"/>
                <a:cs typeface="+mn-cs"/>
              </a:rPr>
              <a:t>having</a:t>
            </a:r>
            <a:endParaRPr kumimoji="0" lang="en-US" sz="2400" b="1" i="0" u="none" strike="noStrike" kern="1200" cap="none" spc="0" normalizeH="0" baseline="0" noProof="0" dirty="0">
              <a:ln>
                <a:noFill/>
              </a:ln>
              <a:solidFill>
                <a:schemeClr val="accent2">
                  <a:lumMod val="50000"/>
                </a:schemeClr>
              </a:solidFill>
              <a:effectLst/>
              <a:uLnTx/>
              <a:uFillTx/>
              <a:latin typeface="+mn-lt"/>
              <a:ea typeface="+mn-ea"/>
              <a:cs typeface="+mn-cs"/>
            </a:endParaRP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3600" b="1" i="0" u="none" strike="noStrike" kern="1200" cap="none" spc="0" normalizeH="0" baseline="0" noProof="0" dirty="0" smtClean="0">
                <a:ln>
                  <a:noFill/>
                </a:ln>
                <a:solidFill>
                  <a:schemeClr val="accent3"/>
                </a:solidFill>
                <a:effectLst/>
                <a:uLnTx/>
                <a:uFillTx/>
                <a:latin typeface="+mn-lt"/>
                <a:ea typeface="+mn-ea"/>
                <a:cs typeface="+mn-cs"/>
              </a:rPr>
              <a:t>           Structural Elements</a:t>
            </a: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2400" b="1" i="0" u="none" strike="noStrike" kern="1200" cap="none" spc="0" normalizeH="0" baseline="0" noProof="0" dirty="0" smtClean="0">
                <a:ln>
                  <a:noFill/>
                </a:ln>
                <a:solidFill>
                  <a:schemeClr val="accent2">
                    <a:lumMod val="50000"/>
                  </a:schemeClr>
                </a:solidFill>
                <a:effectLst/>
                <a:uLnTx/>
                <a:uFillTx/>
                <a:latin typeface="+mn-lt"/>
                <a:ea typeface="+mn-ea"/>
                <a:cs typeface="+mn-cs"/>
              </a:rPr>
              <a:t>                                 resulting in</a:t>
            </a:r>
            <a:endParaRPr kumimoji="0" lang="en-US" sz="2400" b="1" i="0" u="none" strike="noStrike" kern="1200" cap="none" spc="0" normalizeH="0" baseline="0" noProof="0" dirty="0">
              <a:ln>
                <a:noFill/>
              </a:ln>
              <a:solidFill>
                <a:schemeClr val="accent2">
                  <a:lumMod val="50000"/>
                </a:schemeClr>
              </a:solidFill>
              <a:effectLst/>
              <a:uLnTx/>
              <a:uFillTx/>
              <a:latin typeface="+mn-lt"/>
              <a:ea typeface="+mn-ea"/>
              <a:cs typeface="+mn-cs"/>
            </a:endParaRPr>
          </a:p>
          <a:p>
            <a:pPr marL="82550" marR="0" lvl="0" indent="0" algn="l" defTabSz="914400" rtl="0" eaLnBrk="0" fontAlgn="base" latinLnBrk="0" hangingPunct="0">
              <a:lnSpc>
                <a:spcPct val="100000"/>
              </a:lnSpc>
              <a:spcBef>
                <a:spcPts val="600"/>
              </a:spcBef>
              <a:spcAft>
                <a:spcPct val="0"/>
              </a:spcAft>
              <a:buClr>
                <a:schemeClr val="accent1"/>
              </a:buClr>
              <a:buSzPct val="80000"/>
              <a:buFont typeface="Wingdings 2" panose="05020102010507070707" pitchFamily="18" charset="2"/>
              <a:buNone/>
              <a:defRPr/>
            </a:pPr>
            <a:r>
              <a:rPr kumimoji="0" lang="en-US" sz="36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3600" b="0" i="0" u="none" strike="noStrike" kern="1200" cap="none" spc="0" normalizeH="0" baseline="0" noProof="0" dirty="0" smtClean="0">
                <a:ln>
                  <a:noFill/>
                </a:ln>
                <a:solidFill>
                  <a:srgbClr val="00B0F0"/>
                </a:solidFill>
                <a:effectLst/>
                <a:uLnTx/>
                <a:uFillTx/>
                <a:latin typeface="+mn-lt"/>
                <a:ea typeface="+mn-ea"/>
                <a:cs typeface="+mn-cs"/>
              </a:rPr>
              <a:t>Appreciation</a:t>
            </a:r>
            <a:r>
              <a:rPr kumimoji="0" lang="en-US" sz="3200" b="0" i="0" u="none" strike="noStrike" kern="1200" cap="none" spc="0" normalizeH="0" baseline="0" noProof="0" dirty="0" smtClean="0">
                <a:ln>
                  <a:noFill/>
                </a:ln>
                <a:solidFill>
                  <a:srgbClr val="00B0F0"/>
                </a:solidFill>
                <a:effectLst/>
                <a:uLnTx/>
                <a:uFillTx/>
                <a:latin typeface="+mn-lt"/>
                <a:ea typeface="+mn-ea"/>
                <a:cs typeface="+mn-cs"/>
              </a:rPr>
              <a:t>        and            Criticism</a:t>
            </a:r>
            <a:endParaRPr kumimoji="0" lang="en-US" sz="3200" b="0" i="0" u="none" strike="noStrike" kern="1200" cap="none" spc="0" normalizeH="0" baseline="0" noProof="0" dirty="0">
              <a:ln>
                <a:noFill/>
              </a:ln>
              <a:solidFill>
                <a:srgbClr val="00B0F0"/>
              </a:solidFill>
              <a:effectLst/>
              <a:uLnTx/>
              <a:uFillTx/>
              <a:latin typeface="+mn-lt"/>
              <a:ea typeface="+mn-ea"/>
              <a:cs typeface="+mn-cs"/>
            </a:endParaRPr>
          </a:p>
        </p:txBody>
      </p:sp>
      <p:cxnSp>
        <p:nvCxnSpPr>
          <p:cNvPr id="13" name="Straight Connector 12"/>
          <p:cNvCxnSpPr/>
          <p:nvPr/>
        </p:nvCxnSpPr>
        <p:spPr>
          <a:xfrm flipV="1">
            <a:off x="1676400" y="1417638"/>
            <a:ext cx="7015163" cy="30163"/>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676400" y="1447800"/>
            <a:ext cx="0" cy="541338"/>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676400" y="1998663"/>
            <a:ext cx="7034213"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971800" y="26670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2971800" y="2667000"/>
            <a:ext cx="3124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2971800" y="3352800"/>
            <a:ext cx="3124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6096000" y="26670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flipV="1">
            <a:off x="1471613" y="3813175"/>
            <a:ext cx="7369175" cy="19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a:off x="1447800" y="4332288"/>
            <a:ext cx="7086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2971800" y="4953000"/>
            <a:ext cx="449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flipV="1">
            <a:off x="2971800" y="5486400"/>
            <a:ext cx="44958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7467600" y="4916488"/>
            <a:ext cx="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2971800" y="4953000"/>
            <a:ext cx="0" cy="533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a:off x="1524000" y="6096000"/>
            <a:ext cx="65341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a:off x="1524000" y="6477000"/>
            <a:ext cx="66865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1524000" y="6096000"/>
            <a:ext cx="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8058150" y="6096000"/>
            <a:ext cx="4762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8534400" y="6096000"/>
            <a:ext cx="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flipH="1">
            <a:off x="8058150" y="6477000"/>
            <a:ext cx="4762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8809038" y="3797300"/>
            <a:ext cx="0" cy="511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1435100" y="3813175"/>
            <a:ext cx="0" cy="4953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flipH="1" flipV="1">
            <a:off x="8534400" y="4332288"/>
            <a:ext cx="274638" cy="69850"/>
          </a:xfrm>
          <a:prstGeom prst="line">
            <a:avLst/>
          </a:prstGeom>
        </p:spPr>
        <p:style>
          <a:lnRef idx="1">
            <a:schemeClr val="accent1"/>
          </a:lnRef>
          <a:fillRef idx="0">
            <a:schemeClr val="accent1"/>
          </a:fillRef>
          <a:effectRef idx="0">
            <a:schemeClr val="accent1"/>
          </a:effectRef>
          <a:fontRef idx="minor">
            <a:schemeClr val="tx1"/>
          </a:fontRef>
        </p:style>
      </p:cxnSp>
      <p:sp>
        <p:nvSpPr>
          <p:cNvPr id="68" name="Down Arrow 67"/>
          <p:cNvSpPr/>
          <p:nvPr/>
        </p:nvSpPr>
        <p:spPr>
          <a:xfrm flipH="1">
            <a:off x="3657600" y="2109788"/>
            <a:ext cx="304800" cy="5048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69" name="Down Arrow 68"/>
          <p:cNvSpPr/>
          <p:nvPr/>
        </p:nvSpPr>
        <p:spPr>
          <a:xfrm>
            <a:off x="3681413" y="3446463"/>
            <a:ext cx="344488" cy="34607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70" name="Down Arrow 69"/>
          <p:cNvSpPr/>
          <p:nvPr/>
        </p:nvSpPr>
        <p:spPr>
          <a:xfrm>
            <a:off x="3619500" y="4365625"/>
            <a:ext cx="381000" cy="550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71" name="Down Arrow 70"/>
          <p:cNvSpPr/>
          <p:nvPr/>
        </p:nvSpPr>
        <p:spPr>
          <a:xfrm>
            <a:off x="3657600" y="5437188"/>
            <a:ext cx="2667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defRPr/>
            </a:pPr>
            <a:endParaRPr kumimoji="0" lang="en-US" sz="1800" b="0" i="0" u="none" strike="noStrike" kern="1200" cap="none" spc="0" normalizeH="0" baseline="0" noProof="0">
              <a:ln>
                <a:noFill/>
              </a:ln>
              <a:solidFill>
                <a:schemeClr val="lt1"/>
              </a:solidFill>
              <a:effectLst/>
              <a:uLnTx/>
              <a:uFillTx/>
              <a:latin typeface="+mn-lt"/>
              <a:ea typeface="+mn-ea"/>
              <a:cs typeface="+mn-cs"/>
            </a:endParaRPr>
          </a:p>
        </p:txBody>
      </p:sp>
      <p:cxnSp>
        <p:nvCxnSpPr>
          <p:cNvPr id="73" name="Straight Arrow Connector 72"/>
          <p:cNvCxnSpPr/>
          <p:nvPr/>
        </p:nvCxnSpPr>
        <p:spPr>
          <a:xfrm>
            <a:off x="6096000" y="2976563"/>
            <a:ext cx="1557338" cy="677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flipH="1">
            <a:off x="2025650" y="3009900"/>
            <a:ext cx="946150" cy="6778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7467600" y="5219700"/>
            <a:ext cx="828675"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a:off x="8296275" y="5183188"/>
            <a:ext cx="0" cy="863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flipH="1">
            <a:off x="2025650" y="5183188"/>
            <a:ext cx="94615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a:off x="2025650" y="5211763"/>
            <a:ext cx="0" cy="8636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p:nvCxnSpPr>
        <p:spPr>
          <a:xfrm>
            <a:off x="8710613" y="1409700"/>
            <a:ext cx="0" cy="57943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nchor="ctr">
            <a:normAutofit/>
          </a:bodyPr>
          <a:lstStyle/>
          <a:p>
            <a:pPr marL="0" marR="0" lvl="0" indent="0" algn="l" defTabSz="914400" rtl="0" eaLnBrk="1" fontAlgn="auto" latinLnBrk="0" hangingPunct="1">
              <a:lnSpc>
                <a:spcPct val="100000"/>
              </a:lnSpc>
              <a:spcBef>
                <a:spcPct val="0"/>
              </a:spcBef>
              <a:spcAft>
                <a:spcPts val="0"/>
              </a:spcAft>
              <a:buClrTx/>
              <a:buSzTx/>
              <a:buFontTx/>
              <a:buNone/>
              <a:defRPr/>
            </a:pPr>
            <a:r>
              <a:rPr kumimoji="0" lang="en-US" sz="2800" b="1" i="0" u="none" strike="noStrike" kern="1200" cap="none" spc="0" normalizeH="0" baseline="0" noProof="0" dirty="0" smtClean="0">
                <a:ln>
                  <a:noFill/>
                </a:ln>
                <a:solidFill>
                  <a:schemeClr val="tx2">
                    <a:satMod val="130000"/>
                  </a:schemeClr>
                </a:solidFill>
                <a:effectLst>
                  <a:outerShdw blurRad="50000" dist="30000" dir="5400000" algn="tl" rotWithShape="0">
                    <a:srgbClr val="000000">
                      <a:alpha val="30000"/>
                    </a:srgbClr>
                  </a:outerShdw>
                </a:effectLst>
                <a:uLnTx/>
                <a:uFillTx/>
                <a:latin typeface="+mj-lt"/>
                <a:ea typeface="+mj-ea"/>
                <a:cs typeface="+mj-cs"/>
              </a:rPr>
              <a:t>0. </a:t>
            </a:r>
            <a:r>
              <a:rPr kumimoji="0" lang="en-US" sz="2800" b="1" i="0" u="none" strike="noStrike" kern="1200" cap="none" spc="0" normalizeH="0" baseline="0" noProof="0" dirty="0" smtClean="0">
                <a:ln>
                  <a:noFill/>
                </a:ln>
                <a:solidFill>
                  <a:schemeClr val="accent3">
                    <a:lumMod val="75000"/>
                  </a:schemeClr>
                </a:solidFill>
                <a:effectLst>
                  <a:outerShdw blurRad="50000" dist="30000" dir="5400000" algn="tl" rotWithShape="0">
                    <a:srgbClr val="000000">
                      <a:alpha val="30000"/>
                    </a:srgbClr>
                  </a:outerShdw>
                </a:effectLst>
                <a:uLnTx/>
                <a:uFillTx/>
                <a:latin typeface="+mj-lt"/>
                <a:ea typeface="+mj-ea"/>
                <a:cs typeface="+mj-cs"/>
              </a:rPr>
              <a:t>Definition of Literature</a:t>
            </a:r>
          </a:p>
        </p:txBody>
      </p:sp>
      <p:sp>
        <p:nvSpPr>
          <p:cNvPr id="11267" name="Content Placeholder 2"/>
          <p:cNvSpPr>
            <a:spLocks noGrp="1"/>
          </p:cNvSpPr>
          <p:nvPr>
            <p:ph idx="1"/>
          </p:nvPr>
        </p:nvSpPr>
        <p:spPr>
          <a:solidFill>
            <a:schemeClr val="accent3">
              <a:lumMod val="60000"/>
              <a:lumOff val="40000"/>
            </a:schemeClr>
          </a:solidFill>
          <a:ln>
            <a:solidFill>
              <a:srgbClr val="C00000"/>
            </a:solidFill>
          </a:ln>
        </p:spPr>
        <p:txBody>
          <a:bodyPr vert="horz" wrap="square" lIns="91440" tIns="45720" rIns="91440" bIns="45720" numCol="1" rtlCol="0" anchor="t" anchorCtr="0" compatLnSpc="1">
            <a:noAutofit/>
          </a:bodyPr>
          <a:lstStyle/>
          <a:p>
            <a:pPr marL="137160" marR="0" lvl="0" indent="0" algn="just"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pitchFamily="18" charset="2"/>
              <a:buNone/>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Literature’</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comes from  ‘</a:t>
            </a:r>
            <a:r>
              <a:rPr kumimoji="0" lang="en-US" sz="2400" b="1" i="0" u="none" strike="noStrike" kern="1200" cap="none" spc="0" normalizeH="0" baseline="0" noProof="0" dirty="0" err="1" smtClean="0">
                <a:ln>
                  <a:noFill/>
                </a:ln>
                <a:solidFill>
                  <a:schemeClr val="tx1"/>
                </a:solidFill>
                <a:effectLst/>
                <a:uLnTx/>
                <a:uFillTx/>
                <a:latin typeface="+mn-lt"/>
                <a:ea typeface="+mn-ea"/>
                <a:cs typeface="+mn-cs"/>
              </a:rPr>
              <a:t>littera</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a Latin word which means ‘</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letter’</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 or ‘</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knowledge of letters</a:t>
            </a:r>
            <a:r>
              <a:rPr kumimoji="0" lang="en-US" sz="2400" b="0" i="0" u="none" strike="noStrike" kern="1200" cap="none" spc="0" normalizeH="0" baseline="0" noProof="0" dirty="0" smtClean="0">
                <a:ln>
                  <a:noFill/>
                </a:ln>
                <a:solidFill>
                  <a:schemeClr val="tx1"/>
                </a:solidFill>
                <a:effectLst/>
                <a:uLnTx/>
                <a:uFillTx/>
                <a:latin typeface="+mn-lt"/>
                <a:ea typeface="+mn-ea"/>
                <a:cs typeface="+mn-cs"/>
              </a:rPr>
              <a:t>’</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 </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In everyday life, literature is perceived as any written material. </a:t>
            </a:r>
            <a:endParaRPr kumimoji="0" lang="en-US" sz="2400" b="1" i="0" u="none" strike="noStrike" kern="1200" cap="none" spc="0" normalizeH="0" baseline="0" noProof="0" dirty="0" smtClean="0">
              <a:ln>
                <a:noFill/>
              </a:ln>
              <a:solidFill>
                <a:srgbClr val="00B0F0"/>
              </a:solidFill>
              <a:effectLst/>
              <a:uLnTx/>
              <a:uFillTx/>
              <a:latin typeface="+mn-lt"/>
              <a:ea typeface="+mn-ea"/>
              <a:cs typeface="+mn-cs"/>
            </a:endParaRP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In the academic and social field, Literature is perceived as a specific branch of the Arts. </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Literature is associated with </a:t>
            </a:r>
            <a:r>
              <a:rPr kumimoji="0" lang="en-US" sz="2400" b="1" i="0" u="none" strike="noStrike" kern="1200" cap="none" spc="0" normalizeH="0" baseline="0" noProof="0" dirty="0" smtClean="0">
                <a:ln>
                  <a:noFill/>
                </a:ln>
                <a:solidFill>
                  <a:srgbClr val="00B050"/>
                </a:solidFill>
                <a:effectLst/>
                <a:uLnTx/>
                <a:uFillTx/>
                <a:latin typeface="+mn-lt"/>
                <a:ea typeface="+mn-ea"/>
                <a:cs typeface="+mn-cs"/>
              </a:rPr>
              <a:t>representation, expression, knowledge, Poetics/language, discourse, text</a:t>
            </a:r>
            <a:r>
              <a:rPr kumimoji="0" lang="en-US" sz="2400" b="1" i="0" u="none" strike="noStrike" kern="1200" cap="none" spc="0" normalizeH="0" baseline="0" noProof="0" dirty="0" smtClean="0">
                <a:ln>
                  <a:noFill/>
                </a:ln>
                <a:solidFill>
                  <a:schemeClr val="tx1"/>
                </a:solidFill>
                <a:effectLst/>
                <a:uLnTx/>
                <a:uFillTx/>
                <a:latin typeface="+mn-lt"/>
                <a:ea typeface="+mn-ea"/>
                <a:cs typeface="+mn-cs"/>
              </a:rPr>
              <a:t>, etc…</a:t>
            </a:r>
          </a:p>
          <a:p>
            <a:pPr marL="548640" marR="0" lvl="0" indent="-411480" algn="just"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 Literature represents life; it holds up, as it were, a mirror to nature and is thus "mimetic." </a:t>
            </a:r>
          </a:p>
          <a:p>
            <a:pPr marL="548640" marR="0" lvl="0" indent="-411480" algn="l" defTabSz="914400" rtl="0" eaLnBrk="1" fontAlgn="auto" latinLnBrk="0" hangingPunct="1">
              <a:lnSpc>
                <a:spcPct val="100000"/>
              </a:lnSpc>
              <a:spcBef>
                <a:spcPts val="600"/>
              </a:spcBef>
              <a:spcAft>
                <a:spcPts val="0"/>
              </a:spcAft>
              <a:buClr>
                <a:schemeClr val="tx1">
                  <a:shade val="95000"/>
                </a:schemeClr>
              </a:buClr>
              <a:buSzPct val="80000"/>
              <a:buFont typeface="Wingdings 2" panose="05020102010507070707"/>
              <a:buChar char=""/>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Organic</Template>
  <TotalTime>289</TotalTime>
  <Words>1674</Words>
  <Application>Microsoft Office PowerPoint</Application>
  <PresentationFormat>On-screen Show (4:3)</PresentationFormat>
  <Paragraphs>133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Garamond</vt:lpstr>
      <vt:lpstr>Wingdings</vt:lpstr>
      <vt:lpstr>Wingdings 2</vt:lpstr>
      <vt:lpstr>Organic</vt:lpstr>
      <vt:lpstr>0. INTRODUCTION </vt:lpstr>
      <vt:lpstr>                 I. PROSE </vt:lpstr>
      <vt:lpstr>                 II.POETRY </vt:lpstr>
      <vt:lpstr>III. Drama</vt:lpstr>
      <vt:lpstr>Learning and Teaching Strategies </vt:lpstr>
      <vt:lpstr>          REVISION QUESTIONS </vt:lpstr>
      <vt:lpstr>Questions(cont’d)</vt:lpstr>
      <vt:lpstr>Course outline</vt:lpstr>
      <vt:lpstr>0. Definition of Literature</vt:lpstr>
      <vt:lpstr> Two theories of Literature (con’d)</vt:lpstr>
      <vt:lpstr>Cont’d</vt:lpstr>
      <vt:lpstr>cont’d</vt:lpstr>
      <vt:lpstr>2.Why study Literature</vt:lpstr>
      <vt:lpstr>cont’d</vt:lpstr>
      <vt:lpstr>Cont’d</vt:lpstr>
      <vt:lpstr>Cont’d</vt:lpstr>
      <vt:lpstr>Why study Literature(end)</vt:lpstr>
      <vt:lpstr>1.3. Categories of Literature </vt:lpstr>
      <vt:lpstr>Social Literature</vt:lpstr>
      <vt:lpstr>     1.4. Forms of Literature </vt:lpstr>
      <vt:lpstr>1.4.2. Oral Literature</vt:lpstr>
      <vt:lpstr>Cont’d</vt:lpstr>
      <vt:lpstr> 1.4.3. Electronic  Literature  </vt:lpstr>
      <vt:lpstr>1.5. Genres/Branches of Literature </vt:lpstr>
      <vt:lpstr>Prose</vt:lpstr>
      <vt:lpstr>Drama</vt:lpstr>
      <vt:lpstr>Poetry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RWANDA TEACHERS COLLEGE FACULTY OF EDUCATION DEPARTMENT OF LANGUAGES</dc:title>
  <dc:creator>user</dc:creator>
  <cp:lastModifiedBy>HP</cp:lastModifiedBy>
  <cp:revision>241</cp:revision>
  <dcterms:created xsi:type="dcterms:W3CDTF">2013-12-23T11:42:00Z</dcterms:created>
  <dcterms:modified xsi:type="dcterms:W3CDTF">2026-03-10T07:39:35Z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C07D3926D84C42228A7009EED74F9EF0_13</vt:lpwstr>
  </property>
  <property fmtid="{D5CDD505-2E9C-101B-9397-08002B2CF9AE}" pid="3" name="KSOProductBuildVer">
    <vt:lpwstr>1033-12.2.0.22549</vt:lpwstr>
  </property>
</Properties>
</file>