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4" r:id="rId1"/>
  </p:sldMasterIdLst>
  <p:sldIdLst>
    <p:sldId id="256" r:id="rId2"/>
    <p:sldId id="271" r:id="rId3"/>
    <p:sldId id="272" r:id="rId4"/>
    <p:sldId id="273" r:id="rId5"/>
    <p:sldId id="274" r:id="rId6"/>
    <p:sldId id="275" r:id="rId7"/>
    <p:sldId id="276" r:id="rId8"/>
    <p:sldId id="277" r:id="rId9"/>
    <p:sldId id="278" r:id="rId10"/>
    <p:sldId id="279" r:id="rId11"/>
    <p:sldId id="280" r:id="rId12"/>
    <p:sldId id="281" r:id="rId13"/>
    <p:sldId id="282" r:id="rId14"/>
    <p:sldId id="289" r:id="rId15"/>
    <p:sldId id="290" r:id="rId16"/>
    <p:sldId id="284" r:id="rId17"/>
    <p:sldId id="285" r:id="rId18"/>
    <p:sldId id="286" r:id="rId19"/>
    <p:sldId id="287" r:id="rId20"/>
    <p:sldId id="288" r:id="rId21"/>
    <p:sldId id="29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5" autoAdjust="0"/>
    <p:restoredTop sz="94660"/>
  </p:normalViewPr>
  <p:slideViewPr>
    <p:cSldViewPr snapToGrid="0">
      <p:cViewPr varScale="1">
        <p:scale>
          <a:sx n="114" d="100"/>
          <a:sy n="114" d="100"/>
        </p:scale>
        <p:origin x="180" y="-3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910080" y="359898"/>
            <a:ext cx="987552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20" name="Footer Placeholder 19"/>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CBEBC7A8-4933-4E21-8204-BD613A404E30}" type="slidenum">
              <a:rPr lang="en-GB" smtClean="0"/>
              <a:pPr/>
              <a:t>‹#›</a:t>
            </a:fld>
            <a:endParaRPr lang="en-GB"/>
          </a:p>
        </p:txBody>
      </p:sp>
      <p:sp>
        <p:nvSpPr>
          <p:cNvPr id="8" name="Oval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39"/>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0"/>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EBC7A8-4933-4E21-8204-BD613A404E30}" type="slidenum">
              <a:rPr lang="en-GB" smtClean="0"/>
              <a:pPr/>
              <a:t>‹#›</a:t>
            </a:fld>
            <a:endParaRPr lang="en-GB"/>
          </a:p>
        </p:txBody>
      </p:sp>
      <p:sp>
        <p:nvSpPr>
          <p:cNvPr id="10" name="Rectangle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BEBC7A8-4933-4E21-8204-BD613A404E30}" type="slidenum">
              <a:rPr lang="en-GB" smtClean="0"/>
              <a:pPr/>
              <a:t>‹#›</a:t>
            </a:fld>
            <a:endParaRPr lang="en-GB"/>
          </a:p>
        </p:txBody>
      </p:sp>
      <p:sp>
        <p:nvSpPr>
          <p:cNvPr id="6" name="Rectangle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EBC7A8-4933-4E21-8204-BD613A404E3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E9EEC86E-9979-4406-9D3C-6308A9A40B7D}" type="datetimeFigureOut">
              <a:rPr lang="en-GB" smtClean="0"/>
              <a:pPr/>
              <a:t>10/03/2026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EBC7A8-4933-4E21-8204-BD613A404E30}" type="slidenum">
              <a:rPr lang="en-GB" smtClean="0"/>
              <a:pPr/>
              <a:t>‹#›</a:t>
            </a:fld>
            <a:endParaRPr lang="en-GB"/>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9EEC86E-9979-4406-9D3C-6308A9A40B7D}" type="datetimeFigureOut">
              <a:rPr lang="en-GB" smtClean="0"/>
              <a:pPr/>
              <a:t>10/03/2026</a:t>
            </a:fld>
            <a:endParaRPr lang="en-GB"/>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BEBC7A8-4933-4E21-8204-BD613A404E30}" type="slidenum">
              <a:rPr lang="en-GB" smtClean="0"/>
              <a:pPr/>
              <a:t>‹#›</a:t>
            </a:fld>
            <a:endParaRPr lang="en-GB"/>
          </a:p>
        </p:txBody>
      </p:sp>
      <p:sp>
        <p:nvSpPr>
          <p:cNvPr id="15" name="Rectangle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01194-9B63-4FCD-A8E9-6947CD6A9D40}"/>
              </a:ext>
            </a:extLst>
          </p:cNvPr>
          <p:cNvSpPr>
            <a:spLocks noGrp="1"/>
          </p:cNvSpPr>
          <p:nvPr>
            <p:ph type="ctrTitle"/>
          </p:nvPr>
        </p:nvSpPr>
        <p:spPr>
          <a:xfrm>
            <a:off x="366676" y="2333297"/>
            <a:ext cx="11520523" cy="4524703"/>
          </a:xfrm>
        </p:spPr>
        <p:txBody>
          <a:bodyPr>
            <a:normAutofit/>
          </a:bodyPr>
          <a:lstStyle/>
          <a:p>
            <a:pPr algn="just"/>
            <a:r>
              <a:rPr lang="en-US" sz="2800" dirty="0"/>
              <a:t>It is important that we start this module  by taking a historical overview of the different segments and times which English Literature has been divided into. These divisions by historians are what we refer to as Periods of English Literature. There have been lots of controversies about the Periods of English Literature such that there are disagreements about exact dates and names of these periods. Nevertheless, we shall now see a generally accepted list of these periods in their chronological order as given by Abram (2005: 219 – 220) </a:t>
            </a:r>
            <a:r>
              <a:rPr lang="en-GB" b="1" dirty="0">
                <a:latin typeface="Times New Roman" pitchFamily="18" charset="0"/>
                <a:cs typeface="Times New Roman" pitchFamily="18" charset="0"/>
              </a:rPr>
              <a:t/>
            </a:r>
            <a:br>
              <a:rPr lang="en-GB" b="1" dirty="0">
                <a:latin typeface="Times New Roman" pitchFamily="18" charset="0"/>
                <a:cs typeface="Times New Roman" pitchFamily="18" charset="0"/>
              </a:rPr>
            </a:br>
            <a:endParaRPr lang="en-GB" dirty="0">
              <a:latin typeface="Times New Roman" pitchFamily="18" charset="0"/>
              <a:cs typeface="Times New Roman" pitchFamily="18" charset="0"/>
            </a:endParaRPr>
          </a:p>
        </p:txBody>
      </p:sp>
      <p:sp>
        <p:nvSpPr>
          <p:cNvPr id="3" name="Subtitle 2">
            <a:extLst>
              <a:ext uri="{FF2B5EF4-FFF2-40B4-BE49-F238E27FC236}">
                <a16:creationId xmlns:a16="http://schemas.microsoft.com/office/drawing/2014/main" id="{D4B3355A-03C3-484F-B5D1-80319F198C99}"/>
              </a:ext>
            </a:extLst>
          </p:cNvPr>
          <p:cNvSpPr>
            <a:spLocks noGrp="1"/>
          </p:cNvSpPr>
          <p:nvPr>
            <p:ph type="subTitle" idx="1"/>
          </p:nvPr>
        </p:nvSpPr>
        <p:spPr>
          <a:xfrm>
            <a:off x="453336" y="662152"/>
            <a:ext cx="7539781" cy="1411347"/>
          </a:xfrm>
        </p:spPr>
        <p:txBody>
          <a:bodyPr>
            <a:normAutofit/>
          </a:bodyPr>
          <a:lstStyle/>
          <a:p>
            <a:r>
              <a:rPr lang="en-GB" sz="4000" b="1" dirty="0">
                <a:latin typeface="Bahnschrift Light SemiCondensed" pitchFamily="34" charset="0"/>
              </a:rPr>
              <a:t>Periods in English Literature </a:t>
            </a:r>
          </a:p>
          <a:p>
            <a:endParaRPr lang="en-GB" sz="3600" b="1" dirty="0">
              <a:latin typeface="Bahnschrift Light SemiCondensed" pitchFamily="34" charset="0"/>
            </a:endParaRPr>
          </a:p>
          <a:p>
            <a:endParaRPr lang="en-GB" sz="3600" b="1" dirty="0">
              <a:latin typeface="Bahnschrift Light SemiCondensed" pitchFamily="34" charset="0"/>
            </a:endParaRPr>
          </a:p>
        </p:txBody>
      </p:sp>
    </p:spTree>
    <p:extLst>
      <p:ext uri="{BB962C8B-B14F-4D97-AF65-F5344CB8AC3E}">
        <p14:creationId xmlns:p14="http://schemas.microsoft.com/office/powerpoint/2010/main" val="781185171"/>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a:t>
            </a:r>
            <a:endParaRPr lang="en-US" dirty="0"/>
          </a:p>
        </p:txBody>
      </p:sp>
      <p:sp>
        <p:nvSpPr>
          <p:cNvPr id="3" name="Content Placeholder 2"/>
          <p:cNvSpPr>
            <a:spLocks noGrp="1"/>
          </p:cNvSpPr>
          <p:nvPr>
            <p:ph idx="1"/>
          </p:nvPr>
        </p:nvSpPr>
        <p:spPr/>
        <p:txBody>
          <a:bodyPr/>
          <a:lstStyle/>
          <a:p>
            <a:pPr marL="596646" indent="-514350">
              <a:buAutoNum type="arabicPeriod"/>
            </a:pPr>
            <a:r>
              <a:rPr lang="en-US" dirty="0"/>
              <a:t>Why is the Renaissance period known as a period of rebirth</a:t>
            </a:r>
            <a:r>
              <a:rPr lang="en-US" dirty="0" smtClean="0"/>
              <a:t>?</a:t>
            </a:r>
          </a:p>
          <a:p>
            <a:pPr marL="596646" indent="-514350">
              <a:buFont typeface="Wingdings 2"/>
              <a:buAutoNum type="arabicPeriod"/>
            </a:pPr>
            <a:r>
              <a:rPr lang="en-US" dirty="0"/>
              <a:t>1.Neoclassicism is said to be a reaction against The Renaissance period. Why</a:t>
            </a:r>
            <a:r>
              <a:rPr lang="en-US" dirty="0" smtClean="0"/>
              <a:t>?</a:t>
            </a:r>
            <a:endParaRPr lang="en-US" dirty="0"/>
          </a:p>
        </p:txBody>
      </p:sp>
    </p:spTree>
    <p:extLst>
      <p:ext uri="{BB962C8B-B14F-4D97-AF65-F5344CB8AC3E}">
        <p14:creationId xmlns:p14="http://schemas.microsoft.com/office/powerpoint/2010/main" val="39603277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1.4 Neoclassical Period (1660 – 1785)</a:t>
            </a:r>
          </a:p>
        </p:txBody>
      </p:sp>
      <p:sp>
        <p:nvSpPr>
          <p:cNvPr id="3" name="Content Placeholder 2"/>
          <p:cNvSpPr>
            <a:spLocks noGrp="1"/>
          </p:cNvSpPr>
          <p:nvPr>
            <p:ph idx="1"/>
          </p:nvPr>
        </p:nvSpPr>
        <p:spPr>
          <a:xfrm>
            <a:off x="1914144" y="1447799"/>
            <a:ext cx="9997440" cy="5004515"/>
          </a:xfrm>
        </p:spPr>
        <p:txBody>
          <a:bodyPr>
            <a:normAutofit fontScale="85000" lnSpcReduction="10000"/>
          </a:bodyPr>
          <a:lstStyle/>
          <a:p>
            <a:pPr algn="just"/>
            <a:r>
              <a:rPr lang="en-US" dirty="0"/>
              <a:t>Neoclassicism started in the mid-seventeenth century. To a certain extent, Neoclassicism is a reaction against the Renaissance view of man as a being that is fundamentally good and capable of spiritual and intellectual growth. On the contrary, it saw man as being imperfect, limited and inherently sinful. Neoclassicism emphasized logic, order, reason, restraint, common sense and conservatism in religious, political, economic and philosophical affairs, and had disregard for superstition. </a:t>
            </a:r>
          </a:p>
          <a:p>
            <a:pPr algn="just"/>
            <a:r>
              <a:rPr lang="en-US" dirty="0"/>
              <a:t>For this reason, some historians call it the ‗Age of Enlightenment‘ or the Age of Reason. Writers of this period include Daniel Defoe, Alexander Pope, Jonathan Swift, Joseph Addison, Samuel Johnson, Edward Gibbon, Oliver Goldsmith, Edmund Burke and James Boswell.</a:t>
            </a:r>
          </a:p>
        </p:txBody>
      </p:sp>
    </p:spTree>
    <p:extLst>
      <p:ext uri="{BB962C8B-B14F-4D97-AF65-F5344CB8AC3E}">
        <p14:creationId xmlns:p14="http://schemas.microsoft.com/office/powerpoint/2010/main" val="4762172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Assessment Exercise </a:t>
            </a:r>
          </a:p>
        </p:txBody>
      </p:sp>
      <p:sp>
        <p:nvSpPr>
          <p:cNvPr id="3" name="Content Placeholder 2"/>
          <p:cNvSpPr>
            <a:spLocks noGrp="1"/>
          </p:cNvSpPr>
          <p:nvPr>
            <p:ph idx="1"/>
          </p:nvPr>
        </p:nvSpPr>
        <p:spPr/>
        <p:txBody>
          <a:bodyPr/>
          <a:lstStyle/>
          <a:p>
            <a:pPr marL="82296" indent="0">
              <a:buNone/>
            </a:pPr>
            <a:r>
              <a:rPr lang="en-US" dirty="0"/>
              <a:t>1.Neoclassicism is said to be a reaction against The Renaissance period. Why?</a:t>
            </a:r>
          </a:p>
        </p:txBody>
      </p:sp>
    </p:spTree>
    <p:extLst>
      <p:ext uri="{BB962C8B-B14F-4D97-AF65-F5344CB8AC3E}">
        <p14:creationId xmlns:p14="http://schemas.microsoft.com/office/powerpoint/2010/main" val="1837403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Romantic Period (1798 – 1830)</a:t>
            </a:r>
          </a:p>
        </p:txBody>
      </p:sp>
      <p:sp>
        <p:nvSpPr>
          <p:cNvPr id="3" name="Content Placeholder 2"/>
          <p:cNvSpPr>
            <a:spLocks noGrp="1"/>
          </p:cNvSpPr>
          <p:nvPr>
            <p:ph idx="1"/>
          </p:nvPr>
        </p:nvSpPr>
        <p:spPr>
          <a:xfrm>
            <a:off x="1648496" y="1447800"/>
            <a:ext cx="10263088" cy="4800600"/>
          </a:xfrm>
        </p:spPr>
        <p:txBody>
          <a:bodyPr>
            <a:normAutofit fontScale="92500" lnSpcReduction="10000"/>
          </a:bodyPr>
          <a:lstStyle/>
          <a:p>
            <a:pPr algn="just"/>
            <a:r>
              <a:rPr lang="en-US" dirty="0"/>
              <a:t>This period is a reaction against Neoclassicism. It is marked with the emphasis on individualism. </a:t>
            </a:r>
          </a:p>
          <a:p>
            <a:pPr algn="just"/>
            <a:r>
              <a:rPr lang="en-US" dirty="0"/>
              <a:t>The individual consciousness and especially the individual imagination were emphasized as well as such emotions as apprehension, horror, awe; especially that which is experienced in confronting the sublimity of untamed nature and its picturesque qualities. Its primary vehicle of expression was in poetry. </a:t>
            </a:r>
          </a:p>
          <a:p>
            <a:pPr algn="just"/>
            <a:r>
              <a:rPr lang="en-US" dirty="0"/>
              <a:t>Notable Romantic Poets include William Blake, William Wordsworth, Samuel </a:t>
            </a:r>
            <a:r>
              <a:rPr lang="en-US" dirty="0" err="1"/>
              <a:t>Talyor</a:t>
            </a:r>
            <a:r>
              <a:rPr lang="en-US" dirty="0"/>
              <a:t> Coleridge, John Keats, Percy Bysshe Shelley and Lord Byron. </a:t>
            </a:r>
          </a:p>
        </p:txBody>
      </p:sp>
    </p:spTree>
    <p:extLst>
      <p:ext uri="{BB962C8B-B14F-4D97-AF65-F5344CB8AC3E}">
        <p14:creationId xmlns:p14="http://schemas.microsoft.com/office/powerpoint/2010/main" val="9068690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3.1 Victorian Period (1832 – 1901)</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This period dates from the ascension of Queen Victoria to the English throne to 1901 the year of her death. The common perception of the period is that Victorians are prudish and hypocritical. </a:t>
            </a:r>
          </a:p>
          <a:p>
            <a:pPr algn="just"/>
            <a:r>
              <a:rPr lang="en-US" dirty="0"/>
              <a:t>This is because many members of the middle class who were more in number aspired to join the ranks of the noble and that the only way to do that was to act properly‘ according to the conventions and values of the time. </a:t>
            </a:r>
          </a:p>
          <a:p>
            <a:pPr algn="just"/>
            <a:r>
              <a:rPr lang="en-US" dirty="0"/>
              <a:t>While Poetry dominated the Romantic Period, the novel dominated the Victorian Period. </a:t>
            </a:r>
          </a:p>
          <a:p>
            <a:pPr algn="just"/>
            <a:r>
              <a:rPr lang="en-US" dirty="0"/>
              <a:t>Prose writers of this period include Charles Dickens, George Elliot, Samuel Butler, George </a:t>
            </a:r>
            <a:r>
              <a:rPr lang="en-US" dirty="0" err="1"/>
              <a:t>Mendish</a:t>
            </a:r>
            <a:r>
              <a:rPr lang="en-US" dirty="0"/>
              <a:t>, Thomas Hardy, Oscar Wilde, Rudyard Kipling, A.E Housman and Robert Louis Stevenson. </a:t>
            </a:r>
          </a:p>
          <a:p>
            <a:endParaRPr lang="en-US" dirty="0"/>
          </a:p>
        </p:txBody>
      </p:sp>
    </p:spTree>
    <p:extLst>
      <p:ext uri="{BB962C8B-B14F-4D97-AF65-F5344CB8AC3E}">
        <p14:creationId xmlns:p14="http://schemas.microsoft.com/office/powerpoint/2010/main" val="2743255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773112"/>
          </a:xfrm>
        </p:spPr>
        <p:txBody>
          <a:bodyPr/>
          <a:lstStyle/>
          <a:p>
            <a:r>
              <a:rPr lang="en-US" dirty="0"/>
              <a:t>3.2 The Edwardian Period (1901 – 1914) </a:t>
            </a:r>
          </a:p>
        </p:txBody>
      </p:sp>
      <p:sp>
        <p:nvSpPr>
          <p:cNvPr id="3" name="Content Placeholder 2"/>
          <p:cNvSpPr>
            <a:spLocks noGrp="1"/>
          </p:cNvSpPr>
          <p:nvPr>
            <p:ph idx="1"/>
          </p:nvPr>
        </p:nvSpPr>
        <p:spPr>
          <a:xfrm>
            <a:off x="1609859" y="1047751"/>
            <a:ext cx="10406129" cy="5687900"/>
          </a:xfrm>
        </p:spPr>
        <p:txBody>
          <a:bodyPr>
            <a:noAutofit/>
          </a:bodyPr>
          <a:lstStyle/>
          <a:p>
            <a:pPr algn="just"/>
            <a:r>
              <a:rPr lang="en-US" sz="2400" dirty="0"/>
              <a:t>The Edwardian Period is named for King Edward VII and spans the time from Queen Victoria's death (1901) to the beginning of World War I (1914). During this time, the British Empire was at its height and the wealthy lived lives of materialistic luxury. However, four fifths of the English population lived in squalor. The writings of the Edwardian Period reflect and comment on these social conditions. </a:t>
            </a:r>
          </a:p>
          <a:p>
            <a:r>
              <a:rPr lang="en-US" sz="2400" dirty="0"/>
              <a:t>For example, writers such as George Bernard Shaw and H.G. Wells attacked social injustice and the selfishness of the upper classes. </a:t>
            </a:r>
          </a:p>
          <a:p>
            <a:pPr algn="just"/>
            <a:r>
              <a:rPr lang="en-US" sz="2400" dirty="0"/>
              <a:t>Other writers of the time include William Butler Yeats, Joseph Conrad, Rudyard Kipling, Henry James, and E.M. Forster. The Georgian Period refers to the period of British Literature that is named for the reign of George V (1910-36). Many writers of the Edwardian Period continued to write during the Georgian Period. This era also produced a group of poets known as the Georgian poets. These writers, now regarded as minor poets, were published in four anthologies entitled Georgian Poetry, published by Edward Marsh between 1912 and 1922. Georgian poetry tends to focus on rural subject matter and is traditional in technique and form.</a:t>
            </a:r>
          </a:p>
        </p:txBody>
      </p:sp>
    </p:spTree>
    <p:extLst>
      <p:ext uri="{BB962C8B-B14F-4D97-AF65-F5344CB8AC3E}">
        <p14:creationId xmlns:p14="http://schemas.microsoft.com/office/powerpoint/2010/main" val="22969939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2.4 Modern Period (1914 – 1945)</a:t>
            </a:r>
            <a:br>
              <a:rPr lang="en-US" dirty="0"/>
            </a:br>
            <a:endParaRPr lang="en-US" dirty="0"/>
          </a:p>
        </p:txBody>
      </p:sp>
      <p:sp>
        <p:nvSpPr>
          <p:cNvPr id="3" name="Content Placeholder 2"/>
          <p:cNvSpPr>
            <a:spLocks noGrp="1"/>
          </p:cNvSpPr>
          <p:nvPr>
            <p:ph idx="1"/>
          </p:nvPr>
        </p:nvSpPr>
        <p:spPr>
          <a:xfrm>
            <a:off x="1714500" y="914400"/>
            <a:ext cx="10197084" cy="6496050"/>
          </a:xfrm>
        </p:spPr>
        <p:txBody>
          <a:bodyPr>
            <a:noAutofit/>
          </a:bodyPr>
          <a:lstStyle/>
          <a:p>
            <a:pPr algn="just"/>
            <a:r>
              <a:rPr lang="en-US" sz="2800" dirty="0"/>
              <a:t>This period starts from the beginning of World War 1 in 1914. There have been many controversies on the features of the period. However, a prominent feature of this era is the phenomenon called the ‘</a:t>
            </a:r>
            <a:r>
              <a:rPr lang="en-US" sz="2800" dirty="0" err="1"/>
              <a:t>avante</a:t>
            </a:r>
            <a:r>
              <a:rPr lang="en-US" sz="2800" dirty="0"/>
              <a:t> guard‘ (advance guard). These are small groups of authors and artists who deliberately wanted to make it new by violating accepted conventions and properties of art. The general consensus is that it marks a deliberate and radical break with some of the traditional bases of Western art and culture. Modern Period writers cared rather little for nature (which is one of the main pre-occupation of the Romantic Period); but are rather pre-occupied with the inner self and consciousness.</a:t>
            </a:r>
          </a:p>
          <a:p>
            <a:pPr algn="just"/>
            <a:r>
              <a:rPr lang="en-US" sz="2800" dirty="0"/>
              <a:t> Great men associated with this period are Karl Max and Sigmund Freud. Modern Period Writers include W.B Yeats, Seamus Heaney, Dylan Thomas, W.H Auden, Virginia Woolf, Wilfred Owen, Robert Frost, Flannery O‘Connor and T. S Eliot.</a:t>
            </a:r>
          </a:p>
        </p:txBody>
      </p:sp>
    </p:spTree>
    <p:extLst>
      <p:ext uri="{BB962C8B-B14F-4D97-AF65-F5344CB8AC3E}">
        <p14:creationId xmlns:p14="http://schemas.microsoft.com/office/powerpoint/2010/main" val="4164589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Post – Modern Period (1945 Onward)</a:t>
            </a:r>
          </a:p>
        </p:txBody>
      </p:sp>
      <p:sp>
        <p:nvSpPr>
          <p:cNvPr id="3" name="Content Placeholder 2"/>
          <p:cNvSpPr>
            <a:spLocks noGrp="1"/>
          </p:cNvSpPr>
          <p:nvPr>
            <p:ph idx="1"/>
          </p:nvPr>
        </p:nvSpPr>
        <p:spPr>
          <a:xfrm>
            <a:off x="1914144" y="1447800"/>
            <a:ext cx="9997440" cy="5223456"/>
          </a:xfrm>
        </p:spPr>
        <p:txBody>
          <a:bodyPr>
            <a:normAutofit lnSpcReduction="10000"/>
          </a:bodyPr>
          <a:lstStyle/>
          <a:p>
            <a:pPr algn="just"/>
            <a:r>
              <a:rPr lang="en-US" dirty="0"/>
              <a:t>This period began in the middle of the twentieth century after the World War II and is continuing till date. Post – Modern period simply means, the period following the Modern Period. It is the period we are in now and it is still playing out. The main feature of this period is that it shows a break away from Modern forms. It is a period of massive information and technological developments, and secularism. </a:t>
            </a:r>
          </a:p>
          <a:p>
            <a:pPr algn="just"/>
            <a:r>
              <a:rPr lang="en-US" dirty="0"/>
              <a:t>Renowned Post – Modern writers include Samuel Beckett, Chinua Achebe, </a:t>
            </a:r>
            <a:r>
              <a:rPr lang="en-US" dirty="0" err="1"/>
              <a:t>Wole</a:t>
            </a:r>
            <a:r>
              <a:rPr lang="en-US" dirty="0"/>
              <a:t> Soyinka, Athol </a:t>
            </a:r>
            <a:r>
              <a:rPr lang="en-US" dirty="0" err="1"/>
              <a:t>Fugard</a:t>
            </a:r>
            <a:r>
              <a:rPr lang="en-US" dirty="0"/>
              <a:t> and many others.</a:t>
            </a:r>
          </a:p>
        </p:txBody>
      </p:sp>
    </p:spTree>
    <p:extLst>
      <p:ext uri="{BB962C8B-B14F-4D97-AF65-F5344CB8AC3E}">
        <p14:creationId xmlns:p14="http://schemas.microsoft.com/office/powerpoint/2010/main" val="26234297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a:t>
            </a:r>
            <a:endParaRPr lang="en-US" dirty="0"/>
          </a:p>
        </p:txBody>
      </p:sp>
      <p:sp>
        <p:nvSpPr>
          <p:cNvPr id="3" name="Content Placeholder 2"/>
          <p:cNvSpPr>
            <a:spLocks noGrp="1"/>
          </p:cNvSpPr>
          <p:nvPr>
            <p:ph idx="1"/>
          </p:nvPr>
        </p:nvSpPr>
        <p:spPr/>
        <p:txBody>
          <a:bodyPr/>
          <a:lstStyle/>
          <a:p>
            <a:r>
              <a:rPr lang="en-US" dirty="0" smtClean="0"/>
              <a:t>1.  </a:t>
            </a:r>
            <a:r>
              <a:rPr lang="en-US" dirty="0"/>
              <a:t>In which of these periods did people appeared hypocritical in their outlook and disposition. </a:t>
            </a:r>
            <a:endParaRPr lang="en-US" dirty="0" smtClean="0"/>
          </a:p>
          <a:p>
            <a:endParaRPr lang="en-US" dirty="0"/>
          </a:p>
          <a:p>
            <a:r>
              <a:rPr lang="en-US" dirty="0"/>
              <a:t>2</a:t>
            </a:r>
            <a:r>
              <a:rPr lang="en-US" dirty="0" smtClean="0"/>
              <a:t>. </a:t>
            </a:r>
            <a:r>
              <a:rPr lang="en-US" dirty="0"/>
              <a:t>Which of these periods is marked by massive developments in information technology? </a:t>
            </a:r>
            <a:endParaRPr lang="en-US" dirty="0" smtClean="0"/>
          </a:p>
          <a:p>
            <a:endParaRPr lang="en-US" dirty="0"/>
          </a:p>
          <a:p>
            <a:r>
              <a:rPr lang="en-US" dirty="0"/>
              <a:t>3</a:t>
            </a:r>
            <a:r>
              <a:rPr lang="en-US" dirty="0" smtClean="0"/>
              <a:t>. </a:t>
            </a:r>
            <a:r>
              <a:rPr lang="en-US" dirty="0"/>
              <a:t>In which of these periods are the writers pre-occupied with the inner self and consciousness?</a:t>
            </a:r>
          </a:p>
        </p:txBody>
      </p:sp>
    </p:spTree>
    <p:extLst>
      <p:ext uri="{BB962C8B-B14F-4D97-AF65-F5344CB8AC3E}">
        <p14:creationId xmlns:p14="http://schemas.microsoft.com/office/powerpoint/2010/main" val="2366805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p>
        </p:txBody>
      </p:sp>
      <p:sp>
        <p:nvSpPr>
          <p:cNvPr id="3" name="Content Placeholder 2"/>
          <p:cNvSpPr>
            <a:spLocks noGrp="1"/>
          </p:cNvSpPr>
          <p:nvPr>
            <p:ph idx="1"/>
          </p:nvPr>
        </p:nvSpPr>
        <p:spPr/>
        <p:txBody>
          <a:bodyPr/>
          <a:lstStyle/>
          <a:p>
            <a:pPr algn="just"/>
            <a:r>
              <a:rPr lang="en-US" dirty="0"/>
              <a:t>In this unit, you have been introduced to the periods in English literary history. From the discussion, you have seen the periods that precede the Romantic Period and those that follow it. You have also seen the distinct features and characteristics of each of them as well as some writers of the period. I hope you have not only followed the trend of activities of the periods, but took special interest in the literature and writers of each of the period.</a:t>
            </a:r>
          </a:p>
        </p:txBody>
      </p:sp>
    </p:spTree>
    <p:extLst>
      <p:ext uri="{BB962C8B-B14F-4D97-AF65-F5344CB8AC3E}">
        <p14:creationId xmlns:p14="http://schemas.microsoft.com/office/powerpoint/2010/main" val="31031452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PERIODS OF ENGLISH LITERATURE</a:t>
            </a:r>
          </a:p>
        </p:txBody>
      </p:sp>
      <p:sp>
        <p:nvSpPr>
          <p:cNvPr id="3" name="Content Placeholder 2"/>
          <p:cNvSpPr>
            <a:spLocks noGrp="1"/>
          </p:cNvSpPr>
          <p:nvPr>
            <p:ph idx="1"/>
          </p:nvPr>
        </p:nvSpPr>
        <p:spPr/>
        <p:txBody>
          <a:bodyPr>
            <a:normAutofit lnSpcReduction="10000"/>
          </a:bodyPr>
          <a:lstStyle/>
          <a:p>
            <a:r>
              <a:rPr lang="en-US" dirty="0"/>
              <a:t>450 – 1066 Old English (or Anglo-Saxon) Period </a:t>
            </a:r>
          </a:p>
          <a:p>
            <a:r>
              <a:rPr lang="en-US" dirty="0"/>
              <a:t>1066 – 1500 Middle English Period </a:t>
            </a:r>
          </a:p>
          <a:p>
            <a:r>
              <a:rPr lang="en-US" dirty="0"/>
              <a:t>1500 – 1660 The Renaissance (or Early Modern) </a:t>
            </a:r>
          </a:p>
          <a:p>
            <a:r>
              <a:rPr lang="en-US" dirty="0"/>
              <a:t>1660 – 1798 The New Classical Period </a:t>
            </a:r>
          </a:p>
          <a:p>
            <a:r>
              <a:rPr lang="en-US" dirty="0"/>
              <a:t>1798 – 1832 The Romantic Period </a:t>
            </a:r>
          </a:p>
          <a:p>
            <a:r>
              <a:rPr lang="en-US" dirty="0"/>
              <a:t>1832 – 1901 The Victorian Period </a:t>
            </a:r>
          </a:p>
          <a:p>
            <a:r>
              <a:rPr lang="en-US" dirty="0"/>
              <a:t>1901 – 1914 The Edwardian Period </a:t>
            </a:r>
          </a:p>
          <a:p>
            <a:r>
              <a:rPr lang="en-US" dirty="0"/>
              <a:t>1914 – 1945 The Modern Period </a:t>
            </a:r>
          </a:p>
          <a:p>
            <a:r>
              <a:rPr lang="en-US" dirty="0"/>
              <a:t>1945 – Post Modern Period</a:t>
            </a:r>
          </a:p>
        </p:txBody>
      </p:sp>
    </p:spTree>
    <p:extLst>
      <p:ext uri="{BB962C8B-B14F-4D97-AF65-F5344CB8AC3E}">
        <p14:creationId xmlns:p14="http://schemas.microsoft.com/office/powerpoint/2010/main" val="4256042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t>
            </a:r>
          </a:p>
        </p:txBody>
      </p:sp>
      <p:sp>
        <p:nvSpPr>
          <p:cNvPr id="3" name="Content Placeholder 2"/>
          <p:cNvSpPr>
            <a:spLocks noGrp="1"/>
          </p:cNvSpPr>
          <p:nvPr>
            <p:ph idx="1"/>
          </p:nvPr>
        </p:nvSpPr>
        <p:spPr/>
        <p:txBody>
          <a:bodyPr/>
          <a:lstStyle/>
          <a:p>
            <a:pPr algn="just"/>
            <a:r>
              <a:rPr lang="en-US" dirty="0"/>
              <a:t>The periods of English literary history have been introduced to you in this unit. These periods in their chronological order include the Old English, the Middle English, the Renaissance, the Neoclassical, the Romantic, the Victorian, the Modern and the Post-Modern Periods. This, I am sure, would help you situate the Romantic Period in the history of events. </a:t>
            </a:r>
          </a:p>
        </p:txBody>
      </p:sp>
    </p:spTree>
    <p:extLst>
      <p:ext uri="{BB962C8B-B14F-4D97-AF65-F5344CB8AC3E}">
        <p14:creationId xmlns:p14="http://schemas.microsoft.com/office/powerpoint/2010/main" val="3300311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a:t>
            </a:r>
            <a:endParaRPr lang="en-US" dirty="0"/>
          </a:p>
        </p:txBody>
      </p:sp>
      <p:sp>
        <p:nvSpPr>
          <p:cNvPr id="3" name="Content Placeholder 2"/>
          <p:cNvSpPr>
            <a:spLocks noGrp="1"/>
          </p:cNvSpPr>
          <p:nvPr>
            <p:ph idx="1"/>
          </p:nvPr>
        </p:nvSpPr>
        <p:spPr/>
        <p:txBody>
          <a:bodyPr>
            <a:noAutofit/>
          </a:bodyPr>
          <a:lstStyle/>
          <a:p>
            <a:r>
              <a:rPr lang="en-US" sz="2400" dirty="0" smtClean="0"/>
              <a:t>1. Give the characteristics of the following periods:</a:t>
            </a:r>
          </a:p>
          <a:p>
            <a:r>
              <a:rPr lang="en-US" sz="2400" dirty="0" smtClean="0"/>
              <a:t>A. Renaissance </a:t>
            </a:r>
          </a:p>
          <a:p>
            <a:r>
              <a:rPr lang="en-US" sz="2400" dirty="0" smtClean="0"/>
              <a:t>B. Neoclassicism</a:t>
            </a:r>
          </a:p>
          <a:p>
            <a:r>
              <a:rPr lang="en-US" sz="2400" dirty="0" smtClean="0"/>
              <a:t>C. Romanticism</a:t>
            </a:r>
          </a:p>
          <a:p>
            <a:endParaRPr lang="en-US" sz="2400" dirty="0" smtClean="0"/>
          </a:p>
          <a:p>
            <a:r>
              <a:rPr lang="en-US" sz="2400" dirty="0" smtClean="0"/>
              <a:t>2. Medieval period was also named a “Dark age”. Why?</a:t>
            </a:r>
          </a:p>
          <a:p>
            <a:endParaRPr lang="en-US" sz="2400" dirty="0" smtClean="0"/>
          </a:p>
          <a:p>
            <a:r>
              <a:rPr lang="en-US" sz="2400" dirty="0"/>
              <a:t>3. </a:t>
            </a:r>
            <a:r>
              <a:rPr lang="en-US" sz="2400" dirty="0" smtClean="0"/>
              <a:t>Neoclassicism </a:t>
            </a:r>
            <a:r>
              <a:rPr lang="en-US" sz="2400" dirty="0"/>
              <a:t>is said to be a reaction against The Renaissance period. Why?</a:t>
            </a:r>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r>
              <a:rPr lang="en-US" sz="2400" dirty="0"/>
              <a:t>;</a:t>
            </a:r>
          </a:p>
        </p:txBody>
      </p:sp>
    </p:spTree>
    <p:extLst>
      <p:ext uri="{BB962C8B-B14F-4D97-AF65-F5344CB8AC3E}">
        <p14:creationId xmlns:p14="http://schemas.microsoft.com/office/powerpoint/2010/main" val="32829437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Pre-Romantic Periods</a:t>
            </a:r>
          </a:p>
        </p:txBody>
      </p:sp>
      <p:sp>
        <p:nvSpPr>
          <p:cNvPr id="3" name="Content Placeholder 2"/>
          <p:cNvSpPr>
            <a:spLocks noGrp="1"/>
          </p:cNvSpPr>
          <p:nvPr>
            <p:ph idx="1"/>
          </p:nvPr>
        </p:nvSpPr>
        <p:spPr/>
        <p:txBody>
          <a:bodyPr/>
          <a:lstStyle/>
          <a:p>
            <a:pPr algn="just"/>
            <a:r>
              <a:rPr lang="en-US" dirty="0"/>
              <a:t>Pre-Romantic Periods are those periods preceding the Roman Period. They are Periods from the Old English Period to the Neo classical period. We shall now briefly examine each of these periods to highlight their main features and the activities that marked them.</a:t>
            </a:r>
          </a:p>
        </p:txBody>
      </p:sp>
    </p:spTree>
    <p:extLst>
      <p:ext uri="{BB962C8B-B14F-4D97-AF65-F5344CB8AC3E}">
        <p14:creationId xmlns:p14="http://schemas.microsoft.com/office/powerpoint/2010/main" val="251487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1.1The Old English/Anglo-Saxon Period (450 – 1066)</a:t>
            </a:r>
          </a:p>
        </p:txBody>
      </p:sp>
      <p:sp>
        <p:nvSpPr>
          <p:cNvPr id="3" name="Content Placeholder 2"/>
          <p:cNvSpPr>
            <a:spLocks noGrp="1"/>
          </p:cNvSpPr>
          <p:nvPr>
            <p:ph idx="1"/>
          </p:nvPr>
        </p:nvSpPr>
        <p:spPr/>
        <p:txBody>
          <a:bodyPr>
            <a:normAutofit fontScale="70000" lnSpcReduction="20000"/>
          </a:bodyPr>
          <a:lstStyle/>
          <a:p>
            <a:r>
              <a:rPr lang="en-US" dirty="0"/>
              <a:t>This period starts from the time Celtic England was invaded by Germanic tribes of the Angles, Saxons and Jutes in the first half of the 5th Century to the time England was conquered in 1066 by the Norman French under the leadership of William the Conqueror. There was much influence of the Anglo-Saxon on the literature of this period. The Anglo Saxon literature had been oral until the Anglo Saxons were converted to Christianity in the seventh century. Poetry of this period is preserved in four manuscripts: </a:t>
            </a:r>
          </a:p>
          <a:p>
            <a:r>
              <a:rPr lang="en-US" dirty="0"/>
              <a:t>1. Beowulf – an epic poem </a:t>
            </a:r>
          </a:p>
          <a:p>
            <a:r>
              <a:rPr lang="en-US" dirty="0"/>
              <a:t>2. The Anglo-Saxon Chronicle – a record of early English</a:t>
            </a:r>
          </a:p>
          <a:p>
            <a:r>
              <a:rPr lang="en-US" dirty="0"/>
              <a:t> 3. The Franks Caskets – an early whale born artifact </a:t>
            </a:r>
          </a:p>
          <a:p>
            <a:r>
              <a:rPr lang="en-US" dirty="0"/>
              <a:t>4. Caedmon‘s Hymn – a Christian religion poem </a:t>
            </a:r>
          </a:p>
          <a:p>
            <a:pPr marL="82296" indent="0" algn="just">
              <a:buNone/>
            </a:pPr>
            <a:r>
              <a:rPr lang="en-US" dirty="0"/>
              <a:t>There was a number of prose works such as sermons and saints‘ lives, biblical translations of Latin works of the early church fathers, and legal documents such as will. Nearly all Anglo-Saxon authors are anonymous with few exceptions such as Alfred the Great, Bede and Caedmon. </a:t>
            </a:r>
          </a:p>
        </p:txBody>
      </p:sp>
    </p:spTree>
    <p:extLst>
      <p:ext uri="{BB962C8B-B14F-4D97-AF65-F5344CB8AC3E}">
        <p14:creationId xmlns:p14="http://schemas.microsoft.com/office/powerpoint/2010/main" val="3724099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1.2 Middle English (1066 – 1500)</a:t>
            </a:r>
          </a:p>
        </p:txBody>
      </p:sp>
      <p:sp>
        <p:nvSpPr>
          <p:cNvPr id="3" name="Content Placeholder 2"/>
          <p:cNvSpPr>
            <a:spLocks noGrp="1"/>
          </p:cNvSpPr>
          <p:nvPr>
            <p:ph idx="1"/>
          </p:nvPr>
        </p:nvSpPr>
        <p:spPr/>
        <p:txBody>
          <a:bodyPr>
            <a:normAutofit fontScale="77500" lnSpcReduction="20000"/>
          </a:bodyPr>
          <a:lstStyle/>
          <a:p>
            <a:pPr algn="just"/>
            <a:r>
              <a:rPr lang="en-US" dirty="0"/>
              <a:t>This period is also known as the medieval period. It extended approximately from the end of the fifth century when the control of the Roman Empire had ended, until the fifteen century. </a:t>
            </a:r>
          </a:p>
          <a:p>
            <a:pPr algn="just"/>
            <a:r>
              <a:rPr lang="en-US" dirty="0"/>
              <a:t>It was one of the most turbulent periods in English History starting with the Battle of Hastings and the Norman Conquest and ending in the emergence of the Renaissance Period. Much of the early literature of this period consisted of homilies, and sermons prayers and lives of saints. Later, secular writings appeared. The figure of King Arthur, an ancient British hero captured the attention of these early secular writers. </a:t>
            </a:r>
          </a:p>
          <a:p>
            <a:pPr algn="just"/>
            <a:r>
              <a:rPr lang="en-US" dirty="0"/>
              <a:t>Literary works of this period include the writings of Geoffrey Chaucer, Sir Gawain, the Warfield Master and William Langland. Others include Italian and French writers like </a:t>
            </a:r>
            <a:r>
              <a:rPr lang="en-US" dirty="0" err="1"/>
              <a:t>Boccacio</a:t>
            </a:r>
            <a:r>
              <a:rPr lang="en-US" dirty="0"/>
              <a:t>, Petrarch, Dante and Christine de </a:t>
            </a:r>
            <a:r>
              <a:rPr lang="en-US" dirty="0" err="1"/>
              <a:t>Bisen</a:t>
            </a:r>
            <a:r>
              <a:rPr lang="en-US" dirty="0"/>
              <a:t>. </a:t>
            </a:r>
          </a:p>
        </p:txBody>
      </p:sp>
    </p:spTree>
    <p:extLst>
      <p:ext uri="{BB962C8B-B14F-4D97-AF65-F5344CB8AC3E}">
        <p14:creationId xmlns:p14="http://schemas.microsoft.com/office/powerpoint/2010/main" val="976445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Assessment Exercise </a:t>
            </a:r>
          </a:p>
        </p:txBody>
      </p:sp>
      <p:sp>
        <p:nvSpPr>
          <p:cNvPr id="3" name="Content Placeholder 2"/>
          <p:cNvSpPr>
            <a:spLocks noGrp="1"/>
          </p:cNvSpPr>
          <p:nvPr>
            <p:ph idx="1"/>
          </p:nvPr>
        </p:nvSpPr>
        <p:spPr/>
        <p:txBody>
          <a:bodyPr/>
          <a:lstStyle/>
          <a:p>
            <a:pPr marL="82296" indent="0">
              <a:buNone/>
            </a:pPr>
            <a:r>
              <a:rPr lang="en-US" dirty="0"/>
              <a:t>1. Mention any two remarkable incidents that happened during the Old English period and Middle English period. </a:t>
            </a:r>
          </a:p>
          <a:p>
            <a:pPr marL="82296" indent="0">
              <a:buNone/>
            </a:pPr>
            <a:endParaRPr lang="en-US" dirty="0"/>
          </a:p>
          <a:p>
            <a:pPr marL="82296" indent="0">
              <a:buNone/>
            </a:pPr>
            <a:r>
              <a:rPr lang="en-US" dirty="0"/>
              <a:t>2. Compare and contrast the Old English period and the Middle English period</a:t>
            </a:r>
          </a:p>
        </p:txBody>
      </p:sp>
    </p:spTree>
    <p:extLst>
      <p:ext uri="{BB962C8B-B14F-4D97-AF65-F5344CB8AC3E}">
        <p14:creationId xmlns:p14="http://schemas.microsoft.com/office/powerpoint/2010/main" val="3278471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1.3 The Renaissance Period (1500-1660)</a:t>
            </a:r>
          </a:p>
        </p:txBody>
      </p:sp>
      <p:sp>
        <p:nvSpPr>
          <p:cNvPr id="3" name="Content Placeholder 2"/>
          <p:cNvSpPr>
            <a:spLocks noGrp="1"/>
          </p:cNvSpPr>
          <p:nvPr>
            <p:ph idx="1"/>
          </p:nvPr>
        </p:nvSpPr>
        <p:spPr/>
        <p:txBody>
          <a:bodyPr>
            <a:normAutofit fontScale="70000" lnSpcReduction="20000"/>
          </a:bodyPr>
          <a:lstStyle/>
          <a:p>
            <a:pPr algn="just"/>
            <a:r>
              <a:rPr lang="en-US" dirty="0"/>
              <a:t>This period lasted from the fifteenth century to the seventh century. Renaissance period is a period of rebirth, of awakening of intellectual awareness and suggests a sudden rebirth of learning and art after the pressured stagnation of the Middle Ages. Apart from the revival of learning and awakening of the mind, there was also a thirst after new knowledge, new civilization and new culture. </a:t>
            </a:r>
          </a:p>
          <a:p>
            <a:pPr algn="just"/>
            <a:r>
              <a:rPr lang="en-US" dirty="0"/>
              <a:t>Intellectuals adopted a new line of thought known as humanism in which mankind was believed to be capable of earthly perfection beyond prior imagination. There was a very high regard for the facts pertaining to the human race. Shallow ideas about human nature and man melted away and man was seen as a living, inspiring subject worthy of observation and study. </a:t>
            </a:r>
          </a:p>
          <a:p>
            <a:pPr algn="just"/>
            <a:r>
              <a:rPr lang="en-US" dirty="0"/>
              <a:t>It was also an age of scientific revolution. There were new discoveries and inventions. </a:t>
            </a:r>
            <a:r>
              <a:rPr lang="en-US" dirty="0" err="1"/>
              <a:t>Johnnes</a:t>
            </a:r>
            <a:r>
              <a:rPr lang="en-US" dirty="0"/>
              <a:t> Gutenberg perfected the printing press at this period. Before this period, the earth was seen as stationary around which the moon, other planets and fixed stars rotated. Copernican theory however, changed this idea and postulated that the sun is at the center not the earth; and that the earth is not stationary. It is one of the many planets that revolve around the sun.</a:t>
            </a:r>
          </a:p>
        </p:txBody>
      </p:sp>
    </p:spTree>
    <p:extLst>
      <p:ext uri="{BB962C8B-B14F-4D97-AF65-F5344CB8AC3E}">
        <p14:creationId xmlns:p14="http://schemas.microsoft.com/office/powerpoint/2010/main" val="2031631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There was also a new religion so to say; Martin Luther in his ―95 Thesis‖ questioned the activities of the Roman Catholic Church. Martin Luther‘s Reformation was made possible by the printing press which mass-produced his ideas for public reading. The result was the Protestant Church. The effect of the printing press was also felt on reading and literature. Previously, one document was read aloud to people. Conversely, copies could be made available and this gave way to silent and individual reading. </a:t>
            </a:r>
          </a:p>
        </p:txBody>
      </p:sp>
    </p:spTree>
    <p:extLst>
      <p:ext uri="{BB962C8B-B14F-4D97-AF65-F5344CB8AC3E}">
        <p14:creationId xmlns:p14="http://schemas.microsoft.com/office/powerpoint/2010/main" val="3998426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7500" lnSpcReduction="20000"/>
          </a:bodyPr>
          <a:lstStyle/>
          <a:p>
            <a:r>
              <a:rPr lang="en-US" dirty="0"/>
              <a:t>The dominant features of the Renaissance period in terms of literature were the poem and drama. </a:t>
            </a:r>
          </a:p>
          <a:p>
            <a:r>
              <a:rPr lang="en-US" dirty="0"/>
              <a:t>Predominant poetry includes Lyric, the elegy, the tragedy and the pastoral. Writers of this period include: </a:t>
            </a:r>
          </a:p>
          <a:p>
            <a:r>
              <a:rPr lang="en-US" dirty="0"/>
              <a:t>Elizabeth I (1533 – 1603) </a:t>
            </a:r>
          </a:p>
          <a:p>
            <a:r>
              <a:rPr lang="en-US" dirty="0"/>
              <a:t>Donne, John (1572 – 1631) </a:t>
            </a:r>
          </a:p>
          <a:p>
            <a:r>
              <a:rPr lang="en-US" dirty="0"/>
              <a:t>Jonson, Ben (1572 – 1637)</a:t>
            </a:r>
          </a:p>
          <a:p>
            <a:r>
              <a:rPr lang="en-US" dirty="0"/>
              <a:t> Shakespeare, William (1564 – 1616)</a:t>
            </a:r>
          </a:p>
          <a:p>
            <a:r>
              <a:rPr lang="en-US" dirty="0"/>
              <a:t> Marlowe, Christopher (1564 – 1593) </a:t>
            </a:r>
          </a:p>
          <a:p>
            <a:r>
              <a:rPr lang="en-US" dirty="0"/>
              <a:t>Milton, John (1608 – 1674)</a:t>
            </a:r>
          </a:p>
          <a:p>
            <a:pPr marL="82296" indent="0">
              <a:buNone/>
            </a:pPr>
            <a:r>
              <a:rPr lang="en-US" dirty="0"/>
              <a:t> By the Middle of the seventeenth Century, the quest for human perfection gave way to decadence, cynicism and introversion, and to the emergence of Neoclassicism. </a:t>
            </a:r>
          </a:p>
        </p:txBody>
      </p:sp>
    </p:spTree>
    <p:extLst>
      <p:ext uri="{BB962C8B-B14F-4D97-AF65-F5344CB8AC3E}">
        <p14:creationId xmlns:p14="http://schemas.microsoft.com/office/powerpoint/2010/main" val="21526502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6933</TotalTime>
  <Words>2242</Words>
  <Application>Microsoft Office PowerPoint</Application>
  <PresentationFormat>Widescreen</PresentationFormat>
  <Paragraphs>98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Bahnschrift Light SemiCondensed</vt:lpstr>
      <vt:lpstr>Gill Sans MT</vt:lpstr>
      <vt:lpstr>Times New Roman</vt:lpstr>
      <vt:lpstr>Verdana</vt:lpstr>
      <vt:lpstr>Wingdings 2</vt:lpstr>
      <vt:lpstr>Solstice</vt:lpstr>
      <vt:lpstr>It is important that we start this module  by taking a historical overview of the different segments and times which English Literature has been divided into. These divisions by historians are what we refer to as Periods of English Literature. There have been lots of controversies about the Periods of English Literature such that there are disagreements about exact dates and names of these periods. Nevertheless, we shall now see a generally accepted list of these periods in their chronological order as given by Abram (2005: 219 – 220)  </vt:lpstr>
      <vt:lpstr>PERIODS OF ENGLISH LITERATURE</vt:lpstr>
      <vt:lpstr>1. Pre-Romantic Periods</vt:lpstr>
      <vt:lpstr>1.1The Old English/Anglo-Saxon Period (450 – 1066)</vt:lpstr>
      <vt:lpstr>1.2 Middle English (1066 – 1500)</vt:lpstr>
      <vt:lpstr>Self Assessment Exercise </vt:lpstr>
      <vt:lpstr>1.3 The Renaissance Period (1500-1660)</vt:lpstr>
      <vt:lpstr>PowerPoint Presentation</vt:lpstr>
      <vt:lpstr>PowerPoint Presentation</vt:lpstr>
      <vt:lpstr>Assessment</vt:lpstr>
      <vt:lpstr>1.4 Neoclassical Period (1660 – 1785)</vt:lpstr>
      <vt:lpstr>Self Assessment Exercise </vt:lpstr>
      <vt:lpstr>2. Romantic Period (1798 – 1830)</vt:lpstr>
      <vt:lpstr>3.1 Victorian Period (1832 – 1901) </vt:lpstr>
      <vt:lpstr>3.2 The Edwardian Period (1901 – 1914) </vt:lpstr>
      <vt:lpstr>2.4 Modern Period (1914 – 1945) </vt:lpstr>
      <vt:lpstr>3. Post – Modern Period (1945 Onward)</vt:lpstr>
      <vt:lpstr>QUIZ</vt:lpstr>
      <vt:lpstr>Conclusion </vt:lpstr>
      <vt:lpstr>Summary </vt:lpstr>
      <vt:lpstr>TEST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Desire Sengoga [cn18sd]</dc:creator>
  <cp:lastModifiedBy>HP</cp:lastModifiedBy>
  <cp:revision>108</cp:revision>
  <dcterms:created xsi:type="dcterms:W3CDTF">2020-10-07T10:10:48Z</dcterms:created>
  <dcterms:modified xsi:type="dcterms:W3CDTF">2026-03-10T08:03:19Z</dcterms:modified>
</cp:coreProperties>
</file>