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5" r:id="rId1"/>
  </p:sldMasterIdLst>
  <p:notesMasterIdLst>
    <p:notesMasterId r:id="rId38"/>
  </p:notesMasterIdLst>
  <p:sldIdLst>
    <p:sldId id="431" r:id="rId2"/>
    <p:sldId id="434" r:id="rId3"/>
    <p:sldId id="441" r:id="rId4"/>
    <p:sldId id="442" r:id="rId5"/>
    <p:sldId id="433" r:id="rId6"/>
    <p:sldId id="471" r:id="rId7"/>
    <p:sldId id="473" r:id="rId8"/>
    <p:sldId id="435" r:id="rId9"/>
    <p:sldId id="437" r:id="rId10"/>
    <p:sldId id="436" r:id="rId11"/>
    <p:sldId id="474" r:id="rId12"/>
    <p:sldId id="438" r:id="rId13"/>
    <p:sldId id="439" r:id="rId14"/>
    <p:sldId id="440" r:id="rId15"/>
    <p:sldId id="488" r:id="rId16"/>
    <p:sldId id="475" r:id="rId17"/>
    <p:sldId id="443" r:id="rId18"/>
    <p:sldId id="486" r:id="rId19"/>
    <p:sldId id="487" r:id="rId20"/>
    <p:sldId id="444" r:id="rId21"/>
    <p:sldId id="445" r:id="rId22"/>
    <p:sldId id="476" r:id="rId23"/>
    <p:sldId id="477" r:id="rId24"/>
    <p:sldId id="478" r:id="rId25"/>
    <p:sldId id="479" r:id="rId26"/>
    <p:sldId id="480" r:id="rId27"/>
    <p:sldId id="481" r:id="rId28"/>
    <p:sldId id="483" r:id="rId29"/>
    <p:sldId id="484" r:id="rId30"/>
    <p:sldId id="485" r:id="rId31"/>
    <p:sldId id="482" r:id="rId32"/>
    <p:sldId id="491" r:id="rId33"/>
    <p:sldId id="448" r:id="rId34"/>
    <p:sldId id="453" r:id="rId35"/>
    <p:sldId id="490" r:id="rId36"/>
    <p:sldId id="459" r:id="rId37"/>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3728"/>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1"/>
    <p:restoredTop sz="94660"/>
  </p:normalViewPr>
  <p:slideViewPr>
    <p:cSldViewPr showGuides="1">
      <p:cViewPr varScale="1">
        <p:scale>
          <a:sx n="114" d="100"/>
          <a:sy n="114" d="100"/>
        </p:scale>
        <p:origin x="127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AF7B23A-A81A-45C5-92F1-57C10E57C188}"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F9ED8B8-CC88-4A54-8EE3-AB68F23472C1}"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1A340653-DDEB-4F2D-95F8-154F63103E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1921934" y="5054602"/>
            <a:ext cx="4064860" cy="27940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6817317" y="5054602"/>
            <a:ext cx="413483" cy="279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925B9C45-A573-45EC-BA8E-35904FCC7043}"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59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52704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457488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4204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736807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55180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239388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771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999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8233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A6D5D920-28B2-4B52-91C5-E657718423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D7B5408B-8CDC-4387-8496-311A88568F7B}"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10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549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23C306C-F0DE-4CAD-9DA7-33EFA189444C}"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C08F7BB7-D402-4609-B1DA-23021825F012}"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30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6696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5010A13-9117-4C48-81C3-A3046C15329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31535EB5-73F1-4FA1-9665-4838F78D2AF0}"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280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8DB9602-649C-4013-AED2-CE573BC0A941}"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FDC0551D-ABDC-4A1A-ACD3-9EB3DE05AF1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795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5875A01B-339A-4659-BC3C-4A6E70B0D35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1BC3C80A-EAE0-4C49-9680-A6BE3CB073C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97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160917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hf sldNum="0"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Understanding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lstStyle/>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Etymologically, </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a:t>
            </a:r>
            <a:r>
              <a:rPr kumimoji="0" lang="en-US" sz="3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he </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word drama comes from the Greek meaning “</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to act</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or </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perform</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and it is in the several subtle and diverse meanings of “</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to perform</a:t>
            </a: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that drama can be said to have </a:t>
            </a:r>
            <a:r>
              <a:rPr kumimoji="0" lang="en-US" sz="3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begun.</a:t>
            </a:r>
          </a:p>
          <a:p>
            <a:pPr marL="82550" marR="0" lvl="0" indent="0"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endPar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Forms of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3539" name="Content Placeholder 2"/>
          <p:cNvSpPr>
            <a:spLocks noGrp="1"/>
          </p:cNvSpPr>
          <p:nvPr>
            <p:ph idx="1"/>
          </p:nvPr>
        </p:nvSpPr>
        <p:spPr/>
        <p:txBody>
          <a:bodyPr vert="horz" wrap="square" lIns="91440" tIns="45720" rIns="91440" bIns="45720" anchor="t" anchorCtr="0"/>
          <a:lstStyle/>
          <a:p>
            <a:pPr>
              <a:buNone/>
            </a:pPr>
            <a:r>
              <a:rPr lang="en-US" altLang="en-US" dirty="0"/>
              <a:t>Among the many forms of western drama are (1) tragedy, (2) serious drama, (3) melodrama, and (4) comedy. Many plays combine forms. Modern dramatists often disregard these categories and create new forms.</a:t>
            </a:r>
          </a:p>
          <a:p>
            <a:pPr>
              <a:buNone/>
            </a:pPr>
            <a:endParaRPr lang="en-US" altLang="en-US" dirty="0"/>
          </a:p>
          <a:p>
            <a:pPr algn="just"/>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Tragedy…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5587" name="Content Placeholder 2"/>
          <p:cNvSpPr>
            <a:spLocks noGrp="1"/>
          </p:cNvSpPr>
          <p:nvPr>
            <p:ph idx="1"/>
          </p:nvPr>
        </p:nvSpPr>
        <p:spPr/>
        <p:txBody>
          <a:bodyPr vert="horz" wrap="square" lIns="91440" tIns="45720" rIns="91440" bIns="45720" anchor="t" anchorCtr="0">
            <a:normAutofit fontScale="92500" lnSpcReduction="10000"/>
          </a:bodyPr>
          <a:lstStyle/>
          <a:p>
            <a:pPr algn="just"/>
            <a:r>
              <a:rPr lang="en-US" altLang="en-US" sz="2800" dirty="0"/>
              <a:t> It exposes the plight and suffering of humans to the audience. The perfect example of a tragic drama is Shakespeare's Hamlet. The theme of a tragedy usually rotates around the </a:t>
            </a:r>
            <a:r>
              <a:rPr lang="en-US" altLang="en-US" sz="2800" b="1" dirty="0"/>
              <a:t>ruins of a dynasty, downfall of man, emotional betrayals, moral setback, personal loss, death, and denials. </a:t>
            </a:r>
            <a:r>
              <a:rPr lang="en-US" altLang="en-US" sz="2800" dirty="0"/>
              <a:t>A tragedy when composed and enacted well can touch you deeply. These rarely have happy endings.</a:t>
            </a:r>
          </a:p>
          <a:p>
            <a:endParaRPr lang="en-US"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Tragedy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4563"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t>Tragedy maintains a mood that emphasizes a play’s serious intention, though there may be moments of comic relief. Such plays feature a </a:t>
            </a:r>
            <a:r>
              <a:rPr lang="en-US" altLang="en-US" sz="2800" i="1" dirty="0"/>
              <a:t>tragic hero, </a:t>
            </a:r>
            <a:r>
              <a:rPr lang="en-US" altLang="en-US" sz="2800" dirty="0"/>
              <a:t>an exceptional yet flawed individual who is brought to disaster and usually death. The hero’s fate raises questions about the meaning of existence, the nature of fate, morality, and social or psychological relations. Aristotle identified the emotional effect of tragedy as the </a:t>
            </a:r>
            <a:r>
              <a:rPr lang="en-US" altLang="en-US" sz="2800" i="1" dirty="0"/>
              <a:t>“catharsis </a:t>
            </a:r>
            <a:r>
              <a:rPr lang="en-US" altLang="en-US" sz="2800" dirty="0"/>
              <a:t>(emotional release)</a:t>
            </a:r>
            <a:r>
              <a:rPr lang="en-US" altLang="en-US" sz="2800" i="1" dirty="0"/>
              <a:t> of pity and fear.”</a:t>
            </a:r>
            <a:endParaRPr lang="en-US" altLang="en-US" sz="2800" dirty="0"/>
          </a:p>
          <a:p>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Serious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6611" name="Content Placeholder 2"/>
          <p:cNvSpPr>
            <a:spLocks noGrp="1"/>
          </p:cNvSpPr>
          <p:nvPr>
            <p:ph idx="1"/>
          </p:nvPr>
        </p:nvSpPr>
        <p:spPr/>
        <p:txBody>
          <a:bodyPr vert="horz" wrap="square" lIns="91440" tIns="45720" rIns="91440" bIns="45720" anchor="t" anchorCtr="0"/>
          <a:lstStyle/>
          <a:p>
            <a:pPr algn="just">
              <a:buNone/>
            </a:pPr>
            <a:r>
              <a:rPr lang="en-US" altLang="en-US" dirty="0"/>
              <a:t>   This form of drama developed from tragedy, became established in the 1800’s. It shares the serious tone and often the serious purpose of tragedy and, like tragedy, it concentrates on unhappy events. But serious drama can end happily, and its heroes are less imposing and more ordinary than the tragic hero. Serious drama is sometimes viewed as tragedy’s modern successor.</a:t>
            </a:r>
          </a:p>
          <a:p>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Melodrama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7635" name="Content Placeholder 2"/>
          <p:cNvSpPr>
            <a:spLocks noGrp="1"/>
          </p:cNvSpPr>
          <p:nvPr>
            <p:ph idx="1"/>
          </p:nvPr>
        </p:nvSpPr>
        <p:spPr>
          <a:xfrm>
            <a:off x="1066800" y="990600"/>
            <a:ext cx="7499350" cy="5181600"/>
          </a:xfrm>
        </p:spPr>
        <p:txBody>
          <a:bodyPr vert="horz" wrap="square" lIns="91440" tIns="45720" rIns="91440" bIns="45720" anchor="t" anchorCtr="0"/>
          <a:lstStyle/>
          <a:p>
            <a:pPr algn="just">
              <a:buNone/>
            </a:pPr>
            <a:r>
              <a:rPr lang="en-US" altLang="en-US" dirty="0"/>
              <a:t>   Melodrama involves a villain who initiates actions that threaten characters with whom the audience is sympathetic. </a:t>
            </a:r>
          </a:p>
          <a:p>
            <a:pPr algn="just">
              <a:buNone/>
            </a:pPr>
            <a:r>
              <a:rPr lang="en-US" altLang="en-US" dirty="0"/>
              <a:t>   Its situations are extreme and often violent, though endings are frequently happy. Melodrama portrays a world in which good and evil are clearly distinguished. As a result, almost all melodramas have a sharply defined, oversimplified moral conflict.</a:t>
            </a:r>
          </a:p>
          <a:p>
            <a:pPr>
              <a:buNone/>
            </a:pPr>
            <a:endParaRPr lang="en-US" altLang="en-US" dirty="0"/>
          </a:p>
          <a:p>
            <a:r>
              <a:rPr lang="en-US" altLang="en-US"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Melodrama…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8659" name="Content Placeholder 2"/>
          <p:cNvSpPr>
            <a:spLocks noGrp="1"/>
          </p:cNvSpPr>
          <p:nvPr>
            <p:ph idx="1"/>
          </p:nvPr>
        </p:nvSpPr>
        <p:spPr/>
        <p:txBody>
          <a:bodyPr vert="horz" wrap="square" lIns="91440" tIns="45720" rIns="91440" bIns="45720" anchor="t" anchorCtr="0">
            <a:normAutofit fontScale="92500"/>
          </a:bodyPr>
          <a:lstStyle/>
          <a:p>
            <a:pPr algn="just"/>
            <a:r>
              <a:rPr lang="en-US" altLang="en-US" dirty="0"/>
              <a:t>Melodrama is exaggeration of emotions. It's marked by a surge of emotions, which is a technique to make the character and the plot more appealing to the audience.</a:t>
            </a:r>
          </a:p>
          <a:p>
            <a:pPr algn="just"/>
            <a:r>
              <a:rPr lang="en-US" altLang="en-US" dirty="0"/>
              <a:t>A superbly executed melodramatic plot can usually depict the good and evil aspects of the characters involved.</a:t>
            </a:r>
          </a:p>
          <a:p>
            <a:pPr algn="just"/>
            <a:r>
              <a:rPr lang="en-US" altLang="en-US" dirty="0"/>
              <a:t>For more details see the link below</a:t>
            </a:r>
          </a:p>
          <a:p>
            <a:pPr algn="just"/>
            <a:r>
              <a:rPr lang="en-US" altLang="en-US" dirty="0"/>
              <a:t>https://entertainism.com/types-of-drama</a:t>
            </a:r>
          </a:p>
          <a:p>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Comedy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9683" name="Content Placeholder 2"/>
          <p:cNvSpPr>
            <a:spLocks noGrp="1"/>
          </p:cNvSpPr>
          <p:nvPr>
            <p:ph idx="1"/>
          </p:nvPr>
        </p:nvSpPr>
        <p:spPr/>
        <p:txBody>
          <a:bodyPr vert="horz" wrap="square" lIns="91440" tIns="45720" rIns="91440" bIns="45720" anchor="t" anchorCtr="0"/>
          <a:lstStyle/>
          <a:p>
            <a:r>
              <a:rPr lang="en-US" altLang="en-US" dirty="0"/>
              <a:t>A comedy makes us laugh when the play is well-composed with the humorous elements. The story is usually based on real-life characters, funny experiences in life, or any type of fun-provoking situation. A comical drama can also be sarcastic and raunchy. It is usually light in tone and has happy endings.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457200"/>
            <a:ext cx="7499350" cy="838200"/>
          </a:xfrm>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Comedy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0707" name="Content Placeholder 2"/>
          <p:cNvSpPr>
            <a:spLocks noGrp="1"/>
          </p:cNvSpPr>
          <p:nvPr>
            <p:ph idx="1"/>
          </p:nvPr>
        </p:nvSpPr>
        <p:spPr/>
        <p:txBody>
          <a:bodyPr vert="horz" wrap="square" lIns="91440" tIns="45720" rIns="91440" bIns="45720" anchor="t" anchorCtr="0">
            <a:normAutofit fontScale="85000" lnSpcReduction="10000"/>
          </a:bodyPr>
          <a:lstStyle/>
          <a:p>
            <a:pPr algn="just"/>
            <a:r>
              <a:rPr lang="en-US" altLang="en-US" sz="2800" dirty="0"/>
              <a:t>Comedy tries to evoke laughter, often by exposing the pretensions of fools and rascals. Comedy can be both critical and playful, and it may arouse various responses. For instance, </a:t>
            </a:r>
            <a:r>
              <a:rPr lang="en-US" altLang="en-US" sz="2800" i="1" dirty="0"/>
              <a:t>satiric comedy</a:t>
            </a:r>
            <a:r>
              <a:rPr lang="en-US" altLang="en-US" sz="2800" dirty="0"/>
              <a:t> tries to arouse scorn, while romantic comedy tries to arouse joy.</a:t>
            </a:r>
          </a:p>
          <a:p>
            <a:pPr algn="just"/>
            <a:r>
              <a:rPr lang="en-US" altLang="en-US" sz="2800" dirty="0"/>
              <a:t>Farce is sometimes considered a distinct dramatic form, but it is essentially a type of comedy. Farce uses ridiculous situations and broad physical clowning for its humorous effects.</a:t>
            </a:r>
          </a:p>
          <a:p>
            <a:endParaRPr lang="en-US" altLang="en-US" dirty="0"/>
          </a:p>
          <a:p>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tragicomedy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1731" name="Content Placeholder 2"/>
          <p:cNvSpPr>
            <a:spLocks noGrp="1"/>
          </p:cNvSpPr>
          <p:nvPr>
            <p:ph idx="1"/>
          </p:nvPr>
        </p:nvSpPr>
        <p:spPr/>
        <p:txBody>
          <a:bodyPr vert="horz" wrap="square" lIns="91440" tIns="45720" rIns="91440" bIns="45720" anchor="t" anchorCtr="0"/>
          <a:lstStyle/>
          <a:p>
            <a:r>
              <a:rPr lang="en-US" altLang="en-US" dirty="0"/>
              <a:t>The link below  will provide some details for understanding tragicomedy </a:t>
            </a:r>
          </a:p>
          <a:p>
            <a:r>
              <a:rPr lang="en-US" altLang="en-US" b="1" i="1" dirty="0"/>
              <a:t>https://literarydevices.net/tragicomedy</a:t>
            </a:r>
            <a:endParaRPr lang="en-US"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Farce</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2755" name="Content Placeholder 2"/>
          <p:cNvSpPr>
            <a:spLocks noGrp="1"/>
          </p:cNvSpPr>
          <p:nvPr>
            <p:ph idx="1"/>
          </p:nvPr>
        </p:nvSpPr>
        <p:spPr/>
        <p:txBody>
          <a:bodyPr vert="horz" wrap="square" lIns="91440" tIns="45720" rIns="91440" bIns="45720" anchor="t" anchorCtr="0"/>
          <a:lstStyle/>
          <a:p>
            <a:r>
              <a:rPr lang="en-US" altLang="en-US" dirty="0"/>
              <a:t>According to the definition given by Britannica, it is a comic dramatic piece that uses highly improbable situations, stereotyped characters, extravagant exaggeration, and violent horseplay. Farce, although a sub-category of comedy, is intellectually inferior to comedy because the plots and the characters are substantially crude, ambiguous, and unimaginative</a:t>
            </a:r>
          </a:p>
          <a:p>
            <a:endParaRPr lang="en-US"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85347" name="Content Placeholder 2"/>
          <p:cNvSpPr>
            <a:spLocks noGrp="1"/>
          </p:cNvSpPr>
          <p:nvPr>
            <p:ph idx="1"/>
          </p:nvPr>
        </p:nvSpPr>
        <p:spPr/>
        <p:txBody>
          <a:bodyPr vert="horz" wrap="square" lIns="91440" tIns="45720" rIns="91440" bIns="45720" anchor="t" anchorCtr="0"/>
          <a:lstStyle/>
          <a:p>
            <a:pPr algn="just"/>
            <a:r>
              <a:rPr lang="en-US" altLang="en-US" dirty="0"/>
              <a:t>William J. Long argues that “</a:t>
            </a:r>
            <a:r>
              <a:rPr lang="en-US" altLang="en-US" i="1" dirty="0"/>
              <a:t>drama is an old story told in the eye, a story put into action by living performers</a:t>
            </a:r>
            <a:r>
              <a:rPr lang="en-US" altLang="en-US" dirty="0"/>
              <a:t>”. </a:t>
            </a:r>
          </a:p>
          <a:p>
            <a:pPr algn="just"/>
            <a:r>
              <a:rPr lang="en-US" altLang="en-US" dirty="0"/>
              <a:t> Drama is thus an art form that tells a story through the speech and actions of the characters in the story. Most drama is performed by actors who impersonate (</a:t>
            </a:r>
            <a:r>
              <a:rPr lang="en-US" altLang="en-US" b="1" dirty="0"/>
              <a:t> </a:t>
            </a:r>
            <a:r>
              <a:rPr lang="en-US" altLang="en-US" sz="1200" b="1" dirty="0">
                <a:latin typeface="Arial" panose="020B0604020202020204" pitchFamily="34" charset="0"/>
                <a:cs typeface="Arial" panose="020B0604020202020204" pitchFamily="34" charset="0"/>
              </a:rPr>
              <a:t>intentionally copy another appearance, or expressions, especially person's characteristics, such as their behaviour, speech, to make people laugh)</a:t>
            </a:r>
            <a:r>
              <a:rPr lang="en-US" altLang="en-US" sz="1200" dirty="0">
                <a:latin typeface="Arial" panose="020B0604020202020204" pitchFamily="34" charset="0"/>
                <a:cs typeface="Arial" panose="020B0604020202020204" pitchFamily="34" charset="0"/>
              </a:rPr>
              <a:t> </a:t>
            </a:r>
            <a:r>
              <a:rPr lang="en-US" altLang="en-US" dirty="0"/>
              <a:t>the characters before an audience in a theatre.</a:t>
            </a:r>
          </a:p>
          <a:p>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Categories of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3779"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latin typeface="Arial" panose="020B0604020202020204" pitchFamily="34" charset="0"/>
                <a:cs typeface="Arial" panose="020B0604020202020204" pitchFamily="34" charset="0"/>
              </a:rPr>
              <a:t>Drama was broadly categorized into three different forms, viz. opera, pantomime, and creative drama. We explain them in the following points.</a:t>
            </a:r>
          </a:p>
          <a:p>
            <a:pPr algn="just"/>
            <a:r>
              <a:rPr lang="en-US" altLang="en-US" sz="2800" b="1" dirty="0">
                <a:latin typeface="Arial" panose="020B0604020202020204" pitchFamily="34" charset="0"/>
                <a:cs typeface="Arial" panose="020B0604020202020204" pitchFamily="34" charset="0"/>
              </a:rPr>
              <a:t>Opera</a:t>
            </a:r>
            <a:r>
              <a:rPr lang="en-US" altLang="en-US" sz="2800" dirty="0">
                <a:latin typeface="Arial" panose="020B0604020202020204" pitchFamily="34" charset="0"/>
                <a:cs typeface="Arial" panose="020B0604020202020204" pitchFamily="34" charset="0"/>
              </a:rPr>
              <a:t>: this form was accepted warmly during the Renaissance period due to its versatility. Theatre and music were in perfect harmony, and the actors displayed exceptional acting and singing skills.</a:t>
            </a:r>
          </a:p>
          <a:p>
            <a:endParaRPr lang="en-US"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Pantomimes and creative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4803" name="Content Placeholder 2"/>
          <p:cNvSpPr>
            <a:spLocks noGrp="1"/>
          </p:cNvSpPr>
          <p:nvPr>
            <p:ph idx="1"/>
          </p:nvPr>
        </p:nvSpPr>
        <p:spPr/>
        <p:txBody>
          <a:bodyPr vert="horz" wrap="square" lIns="91440" tIns="45720" rIns="91440" bIns="45720" anchor="t" anchorCtr="0">
            <a:normAutofit lnSpcReduction="10000"/>
          </a:bodyPr>
          <a:lstStyle/>
          <a:p>
            <a:pPr algn="just"/>
            <a:r>
              <a:rPr lang="en-US" altLang="en-US" b="1" dirty="0">
                <a:latin typeface="Arial" panose="020B0604020202020204" pitchFamily="34" charset="0"/>
                <a:cs typeface="Arial" panose="020B0604020202020204" pitchFamily="34" charset="0"/>
              </a:rPr>
              <a:t>Pantomimes</a:t>
            </a:r>
            <a:r>
              <a:rPr lang="en-US" altLang="en-US" dirty="0">
                <a:latin typeface="Arial" panose="020B0604020202020204" pitchFamily="34" charset="0"/>
                <a:cs typeface="Arial" panose="020B0604020202020204" pitchFamily="34" charset="0"/>
              </a:rPr>
              <a:t>: These were composed keeping the theme of folk tales as the primary element, and symbolism occupied a prominent position. It was organized in the form of masques, where characters wore elaborate costumes and makeup.</a:t>
            </a:r>
          </a:p>
          <a:p>
            <a:pPr algn="just"/>
            <a:r>
              <a:rPr lang="en-US" altLang="en-US" b="1" dirty="0">
                <a:latin typeface="Arial" panose="020B0604020202020204" pitchFamily="34" charset="0"/>
                <a:cs typeface="Arial" panose="020B0604020202020204" pitchFamily="34" charset="0"/>
              </a:rPr>
              <a:t>Creative drama</a:t>
            </a:r>
            <a:r>
              <a:rPr lang="en-US" altLang="en-US" dirty="0">
                <a:latin typeface="Arial" panose="020B0604020202020204" pitchFamily="34" charset="0"/>
                <a:cs typeface="Arial" panose="020B0604020202020204" pitchFamily="34" charset="0"/>
              </a:rPr>
              <a:t>: It is the modern version of drama, which was popularized mostly by youngsters, possessing innate acting skills. </a:t>
            </a:r>
            <a:endParaRPr lang="en-US"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Structure of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5827" name="Content Placeholder 2"/>
          <p:cNvSpPr>
            <a:spLocks noGrp="1"/>
          </p:cNvSpPr>
          <p:nvPr>
            <p:ph idx="1"/>
          </p:nvPr>
        </p:nvSpPr>
        <p:spPr/>
        <p:txBody>
          <a:bodyPr vert="horz" wrap="square" lIns="91440" tIns="45720" rIns="91440" bIns="45720" anchor="t" anchorCtr="0"/>
          <a:lstStyle/>
          <a:p>
            <a:pPr algn="just"/>
            <a:r>
              <a:rPr lang="en-US" altLang="en-US" dirty="0"/>
              <a:t> Aristotle, a Greek philosopher who lived in the 300’s B.C., wrote the earliest surviving and most influential essay on drama, called </a:t>
            </a:r>
            <a:r>
              <a:rPr lang="en-US" altLang="en-US" i="1" dirty="0"/>
              <a:t>poetics</a:t>
            </a:r>
            <a:r>
              <a:rPr lang="en-US" altLang="en-US" dirty="0"/>
              <a:t>.  He identified 6 parts of tragedy which are also fundamental to all types of drama.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Drama </a:t>
            </a:r>
            <a:r>
              <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rPr>
              <a:t>s</a:t>
            </a: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tructure(cont.)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6851" name="Content Placeholder 2"/>
          <p:cNvSpPr>
            <a:spLocks noGrp="1"/>
          </p:cNvSpPr>
          <p:nvPr>
            <p:ph idx="1"/>
          </p:nvPr>
        </p:nvSpPr>
        <p:spPr/>
        <p:txBody>
          <a:bodyPr vert="horz" wrap="square" lIns="91440" tIns="45720" rIns="91440" bIns="45720" anchor="t" anchorCtr="0">
            <a:normAutofit fontScale="85000" lnSpcReduction="20000"/>
          </a:bodyPr>
          <a:lstStyle/>
          <a:p>
            <a:r>
              <a:rPr lang="en-US" altLang="en-US" dirty="0"/>
              <a:t>Plot</a:t>
            </a:r>
          </a:p>
          <a:p>
            <a:r>
              <a:rPr lang="en-US" altLang="en-US" dirty="0"/>
              <a:t>Character</a:t>
            </a:r>
          </a:p>
          <a:p>
            <a:r>
              <a:rPr lang="en-US" altLang="en-US" dirty="0"/>
              <a:t>Thought</a:t>
            </a:r>
          </a:p>
          <a:p>
            <a:r>
              <a:rPr lang="en-US" altLang="en-US" dirty="0"/>
              <a:t>Diction</a:t>
            </a:r>
          </a:p>
          <a:p>
            <a:r>
              <a:rPr lang="en-US" altLang="en-US" dirty="0"/>
              <a:t>Music</a:t>
            </a:r>
          </a:p>
          <a:p>
            <a:r>
              <a:rPr lang="en-US" altLang="en-US" dirty="0"/>
              <a:t>Spectacle.</a:t>
            </a:r>
          </a:p>
          <a:p>
            <a:pPr algn="just">
              <a:buNone/>
            </a:pPr>
            <a:r>
              <a:rPr lang="en-US" altLang="en-US" sz="2800" dirty="0"/>
              <a:t>   In a well-written play, all of the elements combine to form a unified, coherent, and purposeful sequence of incidents.</a:t>
            </a:r>
          </a:p>
          <a:p>
            <a:endParaRPr lang="en-US" altLang="en-US" dirty="0"/>
          </a:p>
          <a:p>
            <a:endParaRPr lang="en-US"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Plot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7875" name="Content Placeholder 2"/>
          <p:cNvSpPr>
            <a:spLocks noGrp="1"/>
          </p:cNvSpPr>
          <p:nvPr>
            <p:ph idx="1"/>
          </p:nvPr>
        </p:nvSpPr>
        <p:spPr/>
        <p:txBody>
          <a:bodyPr vert="horz" wrap="square" lIns="91440" tIns="45720" rIns="91440" bIns="45720" anchor="t" anchorCtr="0"/>
          <a:lstStyle/>
          <a:p>
            <a:r>
              <a:rPr lang="en-US" altLang="en-US" b="1" dirty="0"/>
              <a:t>Plot</a:t>
            </a:r>
            <a:r>
              <a:rPr lang="en-US" altLang="en-US" dirty="0"/>
              <a:t> is a term sometimes used to mean a summary of a play’s story. More properly, it means the overall structure of the play. In this sense, it is the most important element of drama.       The two primary elements of any plot are characters and a conflict.</a:t>
            </a:r>
          </a:p>
          <a:p>
            <a:pPr algn="just">
              <a:buNone/>
            </a:pPr>
            <a:r>
              <a:rPr lang="en-US" altLang="en-US" dirty="0"/>
              <a:t>     The beginning of a play includes exposition, which gives the audience information about earlier events, the present situation, or the characters. </a:t>
            </a:r>
          </a:p>
          <a:p>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Plot(cont.)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8899" name="Content Placeholder 2"/>
          <p:cNvSpPr>
            <a:spLocks noGrp="1"/>
          </p:cNvSpPr>
          <p:nvPr>
            <p:ph idx="1"/>
          </p:nvPr>
        </p:nvSpPr>
        <p:spPr/>
        <p:txBody>
          <a:bodyPr vert="horz" wrap="square" lIns="91440" tIns="45720" rIns="91440" bIns="45720" anchor="t" anchorCtr="0">
            <a:normAutofit fontScale="92500" lnSpcReduction="20000"/>
          </a:bodyPr>
          <a:lstStyle/>
          <a:p>
            <a:pPr algn="just">
              <a:buNone/>
            </a:pPr>
            <a:r>
              <a:rPr lang="en-US" altLang="en-US" dirty="0"/>
              <a:t>   </a:t>
            </a:r>
            <a:r>
              <a:rPr lang="en-US" altLang="en-US" sz="2800" dirty="0"/>
              <a:t>Early in most plays, the author focuses on a question or conflict through an </a:t>
            </a:r>
            <a:r>
              <a:rPr lang="en-US" altLang="en-US" sz="2800" i="1" dirty="0"/>
              <a:t>inciting incident</a:t>
            </a:r>
            <a:r>
              <a:rPr lang="en-US" altLang="en-US" sz="2800" dirty="0"/>
              <a:t> which sets the action in motion. The inciting incident makes the audience aware of a </a:t>
            </a:r>
            <a:r>
              <a:rPr lang="en-US" altLang="en-US" sz="2800" i="1" dirty="0"/>
              <a:t>major dramatic question</a:t>
            </a:r>
            <a:r>
              <a:rPr lang="en-US" altLang="en-US" sz="2800" dirty="0"/>
              <a:t>, the thread that holds the events of the play together.</a:t>
            </a:r>
          </a:p>
          <a:p>
            <a:pPr algn="just">
              <a:buNone/>
            </a:pPr>
            <a:r>
              <a:rPr lang="en-US" altLang="en-US" sz="2800" dirty="0"/>
              <a:t>    Most of the play involves a series of complications-discoveries and decisions that change the course of action</a:t>
            </a:r>
            <a:r>
              <a:rPr lang="en-US" altLang="en-US" dirty="0"/>
              <a:t>.</a:t>
            </a:r>
          </a:p>
          <a:p>
            <a:endParaRPr lang="en-US"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09923"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t> The complication leads to a </a:t>
            </a:r>
            <a:r>
              <a:rPr lang="en-US" altLang="en-US" sz="2800" i="1" dirty="0"/>
              <a:t>crisis</a:t>
            </a:r>
            <a:r>
              <a:rPr lang="en-US" altLang="en-US" sz="2800" dirty="0"/>
              <a:t>, a turning point when previously concealed information is at least partly revealed and the major dramatic question may be answered. </a:t>
            </a:r>
          </a:p>
          <a:p>
            <a:pPr algn="just"/>
            <a:r>
              <a:rPr lang="en-US" altLang="en-US" sz="2800" dirty="0"/>
              <a:t>The final part of the play, often called the </a:t>
            </a:r>
            <a:r>
              <a:rPr lang="en-US" altLang="en-US" sz="2800" i="1" dirty="0"/>
              <a:t>resolution</a:t>
            </a:r>
            <a:r>
              <a:rPr lang="en-US" altLang="en-US" sz="2800" dirty="0"/>
              <a:t>, extends from the crisis to the final curtain. It pulls together the various strands of action and brings the situation to a new balance, thus satisfying the expectations of the audience.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Plot…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0947" name="Content Placeholder 2"/>
          <p:cNvSpPr>
            <a:spLocks noGrp="1"/>
          </p:cNvSpPr>
          <p:nvPr>
            <p:ph idx="1"/>
          </p:nvPr>
        </p:nvSpPr>
        <p:spPr/>
        <p:txBody>
          <a:bodyPr vert="horz" wrap="square" lIns="91440" tIns="45720" rIns="91440" bIns="45720" anchor="t" anchorCtr="0"/>
          <a:lstStyle/>
          <a:p>
            <a:pPr algn="just">
              <a:buNone/>
            </a:pPr>
            <a:r>
              <a:rPr lang="en-US" altLang="en-US" dirty="0"/>
              <a:t>   Writers of modern drama often ignore these traditional aspects of plot. </a:t>
            </a:r>
          </a:p>
          <a:p>
            <a:pPr algn="just">
              <a:buNone/>
            </a:pPr>
            <a:r>
              <a:rPr lang="en-US" altLang="en-US" dirty="0"/>
              <a:t>    Gustav Freytag divides the dramatic structure in five parts. Those are </a:t>
            </a:r>
            <a:r>
              <a:rPr lang="en-US" altLang="en-US" i="1" dirty="0"/>
              <a:t>exposition </a:t>
            </a:r>
            <a:r>
              <a:rPr lang="en-US" altLang="en-US" dirty="0"/>
              <a:t>(of the situation), </a:t>
            </a:r>
            <a:r>
              <a:rPr lang="en-US" altLang="en-US" i="1" dirty="0"/>
              <a:t>rising action</a:t>
            </a:r>
            <a:r>
              <a:rPr lang="en-US" altLang="en-US" dirty="0"/>
              <a:t> (through conflict), </a:t>
            </a:r>
            <a:r>
              <a:rPr lang="en-US" altLang="en-US" i="1" dirty="0"/>
              <a:t>climax </a:t>
            </a:r>
            <a:r>
              <a:rPr lang="en-US" altLang="en-US" dirty="0"/>
              <a:t>(turning point), </a:t>
            </a:r>
            <a:r>
              <a:rPr lang="en-US" altLang="en-US" i="1" dirty="0"/>
              <a:t>falling action </a:t>
            </a:r>
            <a:r>
              <a:rPr lang="en-US" altLang="en-US" dirty="0"/>
              <a:t>and </a:t>
            </a:r>
            <a:r>
              <a:rPr lang="en-US" altLang="en-US" i="1" dirty="0"/>
              <a:t>resolution </a:t>
            </a:r>
            <a:r>
              <a:rPr lang="en-US" altLang="en-US" dirty="0"/>
              <a:t>(denouement).</a:t>
            </a:r>
          </a:p>
          <a:p>
            <a:pPr algn="just"/>
            <a:endParaRPr lang="en-US"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Character…</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1971" name="Content Placeholder 2"/>
          <p:cNvSpPr>
            <a:spLocks noGrp="1"/>
          </p:cNvSpPr>
          <p:nvPr>
            <p:ph idx="1"/>
          </p:nvPr>
        </p:nvSpPr>
        <p:spPr/>
        <p:txBody>
          <a:bodyPr vert="horz" wrap="square" lIns="91440" tIns="45720" rIns="91440" bIns="45720" anchor="t" anchorCtr="0">
            <a:normAutofit fontScale="77500" lnSpcReduction="20000"/>
          </a:bodyPr>
          <a:lstStyle/>
          <a:p>
            <a:pPr>
              <a:buNone/>
            </a:pPr>
            <a:r>
              <a:rPr lang="en-US" altLang="en-US" sz="2800" dirty="0"/>
              <a:t>As the audience, to understand characters ask yourself the following questions:</a:t>
            </a:r>
          </a:p>
          <a:p>
            <a:r>
              <a:rPr lang="en-US" altLang="en-US" sz="2800" dirty="0"/>
              <a:t>What does a character think and say about her/himself?</a:t>
            </a:r>
          </a:p>
          <a:p>
            <a:r>
              <a:rPr lang="en-US" altLang="en-US" sz="2800" dirty="0"/>
              <a:t>What does a character think and say about other characters?</a:t>
            </a:r>
          </a:p>
          <a:p>
            <a:r>
              <a:rPr lang="en-US" altLang="en-US" sz="2800" dirty="0"/>
              <a:t>What does the writer through the narrative voice tell us about the character?</a:t>
            </a:r>
          </a:p>
          <a:p>
            <a:r>
              <a:rPr lang="en-US" altLang="en-US" sz="2800" dirty="0"/>
              <a:t>Are there some actions by character which tell us something about her/himself?</a:t>
            </a:r>
          </a:p>
          <a:p>
            <a:pPr>
              <a:buNone/>
            </a:pPr>
            <a:endParaRPr lang="en-US" altLang="en-US" dirty="0"/>
          </a:p>
          <a:p>
            <a:endParaRPr lang="en-US" altLang="en-US" dirty="0"/>
          </a:p>
          <a:p>
            <a:endParaRPr lang="en-US"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Character…</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2995" name="Content Placeholder 2"/>
          <p:cNvSpPr>
            <a:spLocks noGrp="1"/>
          </p:cNvSpPr>
          <p:nvPr>
            <p:ph idx="1"/>
          </p:nvPr>
        </p:nvSpPr>
        <p:spPr/>
        <p:txBody>
          <a:bodyPr vert="horz" wrap="square" lIns="91440" tIns="45720" rIns="91440" bIns="45720" anchor="t" anchorCtr="0"/>
          <a:lstStyle/>
          <a:p>
            <a:r>
              <a:rPr lang="en-US" altLang="en-US" dirty="0"/>
              <a:t>The characters must be shaped to fit the needs of the plot, or the plot must be shaped to fit the needs of the characters.</a:t>
            </a:r>
          </a:p>
          <a:p>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86371" name="Content Placeholder 2"/>
          <p:cNvSpPr>
            <a:spLocks noGrp="1"/>
          </p:cNvSpPr>
          <p:nvPr>
            <p:ph idx="1"/>
          </p:nvPr>
        </p:nvSpPr>
        <p:spPr/>
        <p:txBody>
          <a:bodyPr vert="horz" wrap="square" lIns="91440" tIns="45720" rIns="91440" bIns="45720" anchor="t" anchorCtr="0"/>
          <a:lstStyle/>
          <a:p>
            <a:r>
              <a:rPr lang="en-US" altLang="en-US" dirty="0"/>
              <a:t>As a literary genre, Drama refers to the presentation of literary fiction through action. Its existence is majorly through speech and action. </a:t>
            </a:r>
          </a:p>
          <a:p>
            <a:r>
              <a:rPr lang="en-US" altLang="en-US" dirty="0"/>
              <a:t>Drama can also be defined as enactment of human experience, that is, drama is concerned with human beings even if a piece of drama may be animated by animals, birds, insects or trees.</a:t>
            </a:r>
          </a:p>
          <a:p>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4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Thought.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4019"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t>Every play, even the most light-hearted comedy, involves thought in its broadest sense. In dramatic structure, thought includes the ideas and emotions implied by the words of all the characters. Thought also includes the overall meaning of the play, sometimes called the </a:t>
            </a:r>
            <a:r>
              <a:rPr lang="en-US" altLang="en-US" sz="2800" i="1" dirty="0"/>
              <a:t>theme</a:t>
            </a:r>
            <a:r>
              <a:rPr lang="en-US" altLang="en-US" sz="2800" dirty="0"/>
              <a:t>. Not all plays explore significant ideas. But every play makes some comment on human experience, either through direct statement or, more commonly, by implication.</a:t>
            </a:r>
          </a:p>
          <a:p>
            <a:endParaRPr lang="en-US" altLang="en-US" dirty="0"/>
          </a:p>
          <a:p>
            <a:endParaRPr lang="en-US"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Character</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5043" name="Content Placeholder 2"/>
          <p:cNvSpPr>
            <a:spLocks noGrp="1"/>
          </p:cNvSpPr>
          <p:nvPr>
            <p:ph idx="1"/>
          </p:nvPr>
        </p:nvSpPr>
        <p:spPr/>
        <p:txBody>
          <a:bodyPr vert="horz" wrap="square" lIns="91440" tIns="45720" rIns="91440" bIns="45720" anchor="t" anchorCtr="0"/>
          <a:lstStyle/>
          <a:p>
            <a:r>
              <a:rPr lang="en-US" altLang="en-US" b="1" dirty="0"/>
              <a:t>Character </a:t>
            </a:r>
            <a:r>
              <a:rPr lang="en-US" altLang="en-US" dirty="0"/>
              <a:t>is the principal material from which a plot is created. It is the primary vehicle of action and language in a play. A character is the personality developed in a play. Incidents develop mainly through the speech and behavior of dramatic characters. A character’s emotions and experiences are what make a play comic, dramatic, tragic, romantic or heroic. </a:t>
            </a:r>
          </a:p>
          <a:p>
            <a:endParaRPr lang="en-US"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Thought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6067"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t>Every play, even the most light-hearted comedy, involves thought in its broadest sense. In dramatic structure, thought includes the ideas and emotions implied by the words of all the characters. Thought also includes the overall meaning of the play, sometimes called the </a:t>
            </a:r>
            <a:r>
              <a:rPr lang="en-US" altLang="en-US" sz="2800" i="1" dirty="0"/>
              <a:t>theme</a:t>
            </a:r>
            <a:r>
              <a:rPr lang="en-US" altLang="en-US" sz="2800" dirty="0"/>
              <a:t>. Not all plays explore significant ideas. But every play makes some comment on human experience, either through direct statement or, more commonly, by implication.</a:t>
            </a:r>
          </a:p>
          <a:p>
            <a:endParaRPr lang="en-US"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Dialogue and action( cont.)</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7091" name="Content Placeholder 2"/>
          <p:cNvSpPr>
            <a:spLocks noGrp="1"/>
          </p:cNvSpPr>
          <p:nvPr>
            <p:ph idx="1"/>
          </p:nvPr>
        </p:nvSpPr>
        <p:spPr/>
        <p:txBody>
          <a:bodyPr vert="horz" wrap="square" lIns="91440" tIns="45720" rIns="91440" bIns="45720" anchor="t" anchorCtr="0">
            <a:normAutofit fontScale="85000" lnSpcReduction="20000"/>
          </a:bodyPr>
          <a:lstStyle/>
          <a:p>
            <a:pPr algn="just"/>
            <a:r>
              <a:rPr lang="en-US" altLang="en-US" sz="2400" dirty="0"/>
              <a:t>In drama, dialogue and action refers to all the speeches and actions in a play even when the characters involved are more than two. However, when the character is speaking alone, the term change to monologue and action. In this case, there is no drama.</a:t>
            </a:r>
          </a:p>
          <a:p>
            <a:pPr algn="just"/>
            <a:r>
              <a:rPr lang="en-US" altLang="en-US" sz="2400" dirty="0"/>
              <a:t>When using dialogue and action in drama, some exaggeration of action of some sort take place by the use of facial expression, gestures and tonal vibrations. This creates what is referred to as dramatic effect. </a:t>
            </a:r>
          </a:p>
          <a:p>
            <a:pPr algn="just"/>
            <a:r>
              <a:rPr lang="en-US" altLang="en-US" sz="2400" dirty="0"/>
              <a:t> For more understanding of dramatic dialogue, cfr BIC by Imbuga F., Jusper planning o end the Kafira dictatorial regime under the leadership of Boss and Mulili)</a:t>
            </a:r>
          </a:p>
          <a:p>
            <a:endParaRPr lang="en-US"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Other elements of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8115"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i="1" dirty="0"/>
              <a:t>Diction</a:t>
            </a:r>
            <a:r>
              <a:rPr lang="en-US" altLang="en-US" sz="2800" dirty="0"/>
              <a:t> or</a:t>
            </a:r>
            <a:r>
              <a:rPr lang="en-US" altLang="en-US" sz="2800" i="1" dirty="0"/>
              <a:t> dialogue</a:t>
            </a:r>
            <a:r>
              <a:rPr lang="en-US" altLang="en-US" sz="2800" dirty="0"/>
              <a:t> is the use of language to create thought, character, and incident. </a:t>
            </a:r>
          </a:p>
          <a:p>
            <a:pPr algn="just"/>
            <a:r>
              <a:rPr lang="en-US" altLang="en-US" sz="2800" i="1" dirty="0"/>
              <a:t>Music</a:t>
            </a:r>
            <a:r>
              <a:rPr lang="en-US" altLang="en-US" sz="2800" dirty="0"/>
              <a:t> involves either musical accompaniment or, more commonly today, the arranged pattern of sound that makes up human speech. </a:t>
            </a:r>
          </a:p>
          <a:p>
            <a:pPr algn="just"/>
            <a:r>
              <a:rPr lang="en-US" altLang="en-US" sz="2800" i="1" dirty="0"/>
              <a:t>Spectacle</a:t>
            </a:r>
            <a:r>
              <a:rPr lang="en-US" altLang="en-US" sz="2800" dirty="0"/>
              <a:t> deals with the visual aspects of a play, especially the physical actions of the characters. Spectacle also refers to scenery, costumes, make up, stage lighting and props.</a:t>
            </a:r>
          </a:p>
          <a:p>
            <a:endParaRPr lang="en-US" altLang="en-US" dirty="0"/>
          </a:p>
          <a:p>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Reading recommended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19139" name="Content Placeholder 2"/>
          <p:cNvSpPr>
            <a:spLocks noGrp="1"/>
          </p:cNvSpPr>
          <p:nvPr>
            <p:ph idx="1"/>
          </p:nvPr>
        </p:nvSpPr>
        <p:spPr/>
        <p:txBody>
          <a:bodyPr vert="horz" wrap="square" lIns="91440" tIns="45720" rIns="91440" bIns="45720" anchor="t" anchorCtr="0"/>
          <a:lstStyle/>
          <a:p>
            <a:r>
              <a:rPr lang="en-US" altLang="en-US" dirty="0"/>
              <a:t>I will Marry When I want ( By Francis Imbuga)</a:t>
            </a:r>
          </a:p>
          <a:p>
            <a:r>
              <a:rPr lang="en-US" altLang="en-US" dirty="0"/>
              <a:t>The Bride Price( Austin Bukenya)</a:t>
            </a:r>
          </a:p>
          <a:p>
            <a:r>
              <a:rPr lang="en-US" altLang="en-US" dirty="0"/>
              <a:t>The Lion and The Jewel( Wole Soyinka)</a:t>
            </a:r>
          </a:p>
          <a:p>
            <a:endParaRPr lang="en-US"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a:t>
            </a: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nd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4" name="Content Placeholder 3"/>
          <p:cNvSpPr>
            <a:spLocks noGrp="1"/>
          </p:cNvSpPr>
          <p:nvPr>
            <p:ph idx="1"/>
          </p:nvPr>
        </p:nvSpPr>
        <p:spPr>
          <a:xfrm>
            <a:off x="990600" y="1143000"/>
            <a:ext cx="7499350" cy="4800600"/>
          </a:xfrm>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spAutoFit/>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400" b="1" i="0" u="none" strike="noStrike" kern="1200" cap="none" spc="0" normalizeH="0" baseline="0" noProof="0" dirty="0">
                <a:ln>
                  <a:noFill/>
                </a:ln>
                <a:solidFill>
                  <a:schemeClr val="dk1"/>
                </a:solidFill>
                <a:effectLst/>
                <a:uLnTx/>
                <a:uFillTx/>
                <a:latin typeface="+mn-lt"/>
                <a:ea typeface="+mn-ea"/>
                <a:cs typeface="+mn-cs"/>
              </a:rPr>
              <a:t>         </a:t>
            </a:r>
            <a:r>
              <a:rPr kumimoji="0" lang="en-US" sz="3600" b="1" i="0" u="none" strike="noStrike" kern="1200" cap="none" spc="0" normalizeH="0" baseline="0" noProof="0" dirty="0">
                <a:ln>
                  <a:noFill/>
                </a:ln>
                <a:solidFill>
                  <a:schemeClr val="dk1"/>
                </a:solidFill>
                <a:effectLst/>
                <a:uLnTx/>
                <a:uFillTx/>
                <a:latin typeface="+mn-lt"/>
                <a:ea typeface="+mn-ea"/>
                <a:cs typeface="+mn-cs"/>
              </a:rPr>
              <a:t>THANK </a:t>
            </a:r>
            <a:r>
              <a:rPr kumimoji="0" lang="en-US" sz="3600" b="1" i="0" u="none" strike="noStrike" kern="1200" cap="none" spc="0" normalizeH="0" baseline="0" noProof="0" dirty="0">
                <a:ln>
                  <a:noFill/>
                </a:ln>
                <a:solidFill>
                  <a:schemeClr val="accent2">
                    <a:lumMod val="75000"/>
                  </a:schemeClr>
                </a:solidFill>
                <a:effectLst/>
                <a:uLnTx/>
                <a:uFillTx/>
                <a:latin typeface="+mn-lt"/>
                <a:ea typeface="+mn-ea"/>
                <a:cs typeface="+mn-cs"/>
              </a:rPr>
              <a:t>YOU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600" b="1" i="0" u="none" strike="noStrike" kern="1200" cap="none" spc="0" normalizeH="0" baseline="0" noProof="0" dirty="0">
                <a:ln>
                  <a:noFill/>
                </a:ln>
                <a:solidFill>
                  <a:schemeClr val="dk1"/>
                </a:solidFill>
                <a:effectLst/>
                <a:uLnTx/>
                <a:uFillTx/>
                <a:latin typeface="+mn-lt"/>
                <a:ea typeface="+mn-ea"/>
                <a:cs typeface="+mn-cs"/>
              </a:rPr>
              <a:t>         FOR  </a:t>
            </a:r>
            <a:r>
              <a:rPr kumimoji="0" lang="en-US" sz="3600" b="1" i="0" u="none" strike="noStrike" kern="1200" cap="none" spc="0" normalizeH="0" baseline="0" noProof="0" dirty="0">
                <a:ln>
                  <a:noFill/>
                </a:ln>
                <a:solidFill>
                  <a:schemeClr val="accent2">
                    <a:lumMod val="75000"/>
                  </a:schemeClr>
                </a:solidFill>
                <a:effectLst/>
                <a:uLnTx/>
                <a:uFillTx/>
                <a:latin typeface="+mn-lt"/>
                <a:ea typeface="+mn-ea"/>
                <a:cs typeface="+mn-cs"/>
              </a:rPr>
              <a:t>YOUR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600" b="1" i="0" u="none" strike="noStrike" kern="1200" cap="none" spc="0" normalizeH="0" baseline="0" noProof="0" dirty="0">
                <a:ln>
                  <a:noFill/>
                </a:ln>
                <a:solidFill>
                  <a:schemeClr val="tx1"/>
                </a:solidFill>
                <a:effectLst/>
                <a:uLnTx/>
                <a:uFillTx/>
                <a:latin typeface="+mn-lt"/>
                <a:ea typeface="+mn-ea"/>
                <a:cs typeface="+mn-cs"/>
              </a:rPr>
              <a:t>        ATTEN</a:t>
            </a:r>
            <a:r>
              <a:rPr kumimoji="0" lang="en-US" sz="3600" b="1" i="0" u="none" strike="noStrike" kern="1200" cap="none" spc="0" normalizeH="0" baseline="0" noProof="0" dirty="0">
                <a:ln>
                  <a:noFill/>
                </a:ln>
                <a:solidFill>
                  <a:srgbClr val="C00000"/>
                </a:solidFill>
                <a:effectLst/>
                <a:uLnTx/>
                <a:uFillTx/>
                <a:latin typeface="+mn-lt"/>
                <a:ea typeface="+mn-ea"/>
                <a:cs typeface="+mn-cs"/>
              </a:rPr>
              <a:t>TION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600" b="1" i="0" u="none" strike="noStrike" kern="1200" cap="none" spc="0" normalizeH="0" baseline="0" noProof="0" dirty="0">
                <a:ln>
                  <a:noFill/>
                </a:ln>
                <a:solidFill>
                  <a:schemeClr val="dk1"/>
                </a:solidFill>
                <a:effectLst/>
                <a:uLnTx/>
                <a:uFillTx/>
                <a:latin typeface="+mn-lt"/>
                <a:ea typeface="+mn-ea"/>
                <a:cs typeface="+mn-cs"/>
              </a:rPr>
              <a:t>                AND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600" b="1" i="0" u="none" strike="noStrike" kern="1200" cap="none" spc="0" normalizeH="0" baseline="0" noProof="0" dirty="0">
                <a:ln>
                  <a:noFill/>
                </a:ln>
                <a:solidFill>
                  <a:schemeClr val="tx1"/>
                </a:solidFill>
                <a:effectLst/>
                <a:uLnTx/>
                <a:uFillTx/>
                <a:latin typeface="+mn-lt"/>
                <a:ea typeface="+mn-ea"/>
                <a:cs typeface="+mn-cs"/>
              </a:rPr>
              <a:t>         DEVO</a:t>
            </a:r>
            <a:r>
              <a:rPr kumimoji="0" lang="en-US" sz="3600" b="1" i="0" u="none" strike="noStrike" kern="1200" cap="none" spc="0" normalizeH="0" baseline="0" noProof="0" dirty="0">
                <a:ln>
                  <a:noFill/>
                </a:ln>
                <a:solidFill>
                  <a:srgbClr val="C00000"/>
                </a:solidFill>
                <a:effectLst/>
                <a:uLnTx/>
                <a:uFillTx/>
                <a:latin typeface="+mn-lt"/>
                <a:ea typeface="+mn-ea"/>
                <a:cs typeface="+mn-cs"/>
              </a:rPr>
              <a:t>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87395" name="Content Placeholder 2"/>
          <p:cNvSpPr>
            <a:spLocks noGrp="1"/>
          </p:cNvSpPr>
          <p:nvPr>
            <p:ph idx="1"/>
          </p:nvPr>
        </p:nvSpPr>
        <p:spPr/>
        <p:txBody>
          <a:bodyPr vert="horz" wrap="square" lIns="91440" tIns="45720" rIns="91440" bIns="45720" anchor="t" anchorCtr="0">
            <a:normAutofit fontScale="85000" lnSpcReduction="20000"/>
          </a:bodyPr>
          <a:lstStyle/>
          <a:p>
            <a:pPr algn="just"/>
            <a:r>
              <a:rPr lang="en-US" altLang="en-US" sz="2800" dirty="0"/>
              <a:t>Drama should be acted for audience in order to communicate a message, that is why the concept of theatre is inseparable with drama as theatre refers to seeing and hence  an audience- people who see drama.</a:t>
            </a:r>
          </a:p>
          <a:p>
            <a:pPr algn="just"/>
            <a:r>
              <a:rPr lang="en-US" altLang="en-US" sz="2800" dirty="0"/>
              <a:t>It is important to note here that drama is meant to be acted unlike prose and poetry that are read. This is why the aspect of cast becomes necessary in Drama. A cast refers to a group of people who act out a piece of drama. These people are also called actors.</a:t>
            </a:r>
          </a:p>
          <a:p>
            <a:endParaRPr lang="en-US" altLang="en-US" dirty="0"/>
          </a:p>
          <a:p>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Origin of Drama: 1</a:t>
            </a:r>
            <a:r>
              <a:rPr kumimoji="0" lang="en-US" sz="4300" b="0" i="0" u="none" strike="noStrike" kern="1200" cap="none" spc="0" normalizeH="0" baseline="3000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st</a:t>
            </a: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theory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88419" name="Content Placeholder 2"/>
          <p:cNvSpPr>
            <a:spLocks noGrp="1"/>
          </p:cNvSpPr>
          <p:nvPr>
            <p:ph idx="1"/>
          </p:nvPr>
        </p:nvSpPr>
        <p:spPr/>
        <p:txBody>
          <a:bodyPr vert="horz" wrap="square" lIns="91440" tIns="45720" rIns="91440" bIns="45720" anchor="t" anchorCtr="0">
            <a:normAutofit fontScale="92500" lnSpcReduction="20000"/>
          </a:bodyPr>
          <a:lstStyle/>
          <a:p>
            <a:pPr algn="just">
              <a:buNone/>
            </a:pPr>
            <a:r>
              <a:rPr lang="en-US" altLang="en-US" sz="2400" dirty="0"/>
              <a:t>  No one knows exactly how or when drama began, but nearly every civilization has had some form of it. </a:t>
            </a:r>
          </a:p>
          <a:p>
            <a:pPr algn="just">
              <a:buNone/>
            </a:pPr>
            <a:r>
              <a:rPr lang="en-US" altLang="en-US" sz="2400" b="1" dirty="0"/>
              <a:t>.</a:t>
            </a:r>
            <a:r>
              <a:rPr lang="en-US" altLang="en-US" sz="2400" dirty="0"/>
              <a:t>   Drama may have </a:t>
            </a:r>
            <a:r>
              <a:rPr lang="en-US" altLang="en-US" sz="2400" dirty="0">
                <a:solidFill>
                  <a:srgbClr val="FF0000"/>
                </a:solidFill>
              </a:rPr>
              <a:t>developed from ancient religious ceremonies that were performed to win favor from the gods. In</a:t>
            </a:r>
            <a:r>
              <a:rPr lang="en-US" altLang="en-US" sz="2400" dirty="0"/>
              <a:t> these ceremonies, priests often impersonated supernatural beings or animals, and sometimes imitated such actions as hunting. </a:t>
            </a:r>
          </a:p>
          <a:p>
            <a:pPr algn="just">
              <a:buNone/>
            </a:pPr>
            <a:r>
              <a:rPr lang="en-US" altLang="en-US" sz="2400" dirty="0"/>
              <a:t>   Stories grew up around some rites and lasted after the rites themselves had died out. These myths may have formed the basis of drama</a:t>
            </a:r>
            <a:r>
              <a:rPr lang="en-US" altLang="en-US" dirty="0"/>
              <a:t>.</a:t>
            </a:r>
          </a:p>
          <a:p>
            <a:pPr algn="just"/>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Origin of Dram: 3rd  theory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0467" name="Content Placeholder 2"/>
          <p:cNvSpPr>
            <a:spLocks noGrp="1"/>
          </p:cNvSpPr>
          <p:nvPr>
            <p:ph idx="1"/>
          </p:nvPr>
        </p:nvSpPr>
        <p:spPr/>
        <p:txBody>
          <a:bodyPr vert="horz" wrap="square" lIns="91440" tIns="45720" rIns="91440" bIns="45720" anchor="t" anchorCtr="0"/>
          <a:lstStyle/>
          <a:p>
            <a:pPr algn="just"/>
            <a:r>
              <a:rPr lang="en-US" altLang="en-US" dirty="0"/>
              <a:t>According to the third theory, </a:t>
            </a:r>
            <a:r>
              <a:rPr lang="en-US" altLang="en-US" dirty="0">
                <a:solidFill>
                  <a:srgbClr val="FFC000"/>
                </a:solidFill>
              </a:rPr>
              <a:t>drama grew out of a natural love of storytelling</a:t>
            </a:r>
            <a:r>
              <a:rPr lang="en-US" altLang="en-US" dirty="0"/>
              <a:t>. Stories told around campfires recreated victories in the hunt or in battle, or the feats of dead heroes. These heroes developed into dramatic retelling of the events.</a:t>
            </a:r>
          </a:p>
          <a:p>
            <a:endParaRPr lang="en-US"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Origin and of Drama: 2</a:t>
            </a:r>
            <a:r>
              <a:rPr kumimoji="0" lang="en-US" sz="4300" b="0" i="0" u="none" strike="noStrike" kern="1200" cap="none" spc="0" normalizeH="0" baseline="3000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nd</a:t>
            </a: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theory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89443" name="Content Placeholder 2"/>
          <p:cNvSpPr>
            <a:spLocks noGrp="1"/>
          </p:cNvSpPr>
          <p:nvPr>
            <p:ph idx="1"/>
          </p:nvPr>
        </p:nvSpPr>
        <p:spPr/>
        <p:txBody>
          <a:bodyPr vert="horz" wrap="square" lIns="91440" tIns="45720" rIns="91440" bIns="45720" anchor="t" anchorCtr="0"/>
          <a:lstStyle/>
          <a:p>
            <a:pPr algn="just"/>
            <a:r>
              <a:rPr lang="en-US" altLang="en-US" dirty="0"/>
              <a:t>Another theory suggests that </a:t>
            </a:r>
            <a:r>
              <a:rPr lang="en-US" altLang="en-US" dirty="0">
                <a:solidFill>
                  <a:schemeClr val="accent2"/>
                </a:solidFill>
              </a:rPr>
              <a:t>drama originated in choral hymns of praise sung at the tomb of a dead hero. </a:t>
            </a:r>
            <a:r>
              <a:rPr lang="en-US" altLang="en-US" dirty="0"/>
              <a:t>At some point, a speaker separated from the chorus and began to act out deeds in the hero’s life. This acted part gradually became more elaborate and the role of the chorus diminished.  Eventually, the stories were performed as plays, their origins forgotten. </a:t>
            </a:r>
          </a:p>
          <a:p>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Drama and other literary forms</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1491"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800" dirty="0"/>
              <a:t> Although drama is a form of literature, it differs from other literary forms in the way it is presented. For example, a novel also tells a story involving characters. But a play tells its story through a combination of dialogue and narrative and is complete on the printed page.                                                                Most drama achieves its greatest effect when it is performed. Some critics believe that a written script is not really a play until it has been acted before an audience.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Basic elements of Drama</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92515" name="Content Placeholder 2"/>
          <p:cNvSpPr>
            <a:spLocks noGrp="1"/>
          </p:cNvSpPr>
          <p:nvPr>
            <p:ph idx="1"/>
          </p:nvPr>
        </p:nvSpPr>
        <p:spPr/>
        <p:txBody>
          <a:bodyPr vert="horz" wrap="square" lIns="91440" tIns="45720" rIns="91440" bIns="45720" anchor="t" anchorCtr="0">
            <a:normAutofit fontScale="77500" lnSpcReduction="20000"/>
          </a:bodyPr>
          <a:lstStyle/>
          <a:p>
            <a:pPr algn="just"/>
            <a:r>
              <a:rPr lang="en-US" altLang="en-US" sz="2800" dirty="0"/>
              <a:t>Drama probably gets most of its effectiveness from its ability to give order and clarity to human experience.  The basic elements/ingredients of drama are: feelings, desires, conflicts, and reconciliations. </a:t>
            </a:r>
          </a:p>
          <a:p>
            <a:pPr algn="just"/>
            <a:r>
              <a:rPr lang="en-US" altLang="en-US" sz="2800" dirty="0"/>
              <a:t>In real life, these emotional experiences often seem to be a jumble of unrelated impressions. In drama, however, the playwright can organize these experiences into understandable patterns. The audience sees the material of real life presented in meaningful form-with the unimportant omitted and the significant emphasized.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288</TotalTime>
  <Words>2307</Words>
  <Application>Microsoft Office PowerPoint</Application>
  <PresentationFormat>On-screen Show (4:3)</PresentationFormat>
  <Paragraphs>113</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Garamond</vt:lpstr>
      <vt:lpstr>Wingdings 2</vt:lpstr>
      <vt:lpstr>Organic</vt:lpstr>
      <vt:lpstr>Understanding Drama</vt:lpstr>
      <vt:lpstr>Cont’d</vt:lpstr>
      <vt:lpstr>Cont’d</vt:lpstr>
      <vt:lpstr>Cont’d</vt:lpstr>
      <vt:lpstr>Origin of Drama: 1st theory</vt:lpstr>
      <vt:lpstr>Origin of Dram: 3rd  theory</vt:lpstr>
      <vt:lpstr>Origin and of Drama: 2nd theory</vt:lpstr>
      <vt:lpstr>Drama and other literary forms</vt:lpstr>
      <vt:lpstr>Basic elements of Drama</vt:lpstr>
      <vt:lpstr>Forms of drama</vt:lpstr>
      <vt:lpstr> Tragedy…</vt:lpstr>
      <vt:lpstr>  Tragedy</vt:lpstr>
      <vt:lpstr> Serious drama</vt:lpstr>
      <vt:lpstr>   Melodrama</vt:lpstr>
      <vt:lpstr>Melodrama…</vt:lpstr>
      <vt:lpstr>Comedy</vt:lpstr>
      <vt:lpstr>Comedy</vt:lpstr>
      <vt:lpstr>tragicomedy</vt:lpstr>
      <vt:lpstr>Farce</vt:lpstr>
      <vt:lpstr>Categories of Drama</vt:lpstr>
      <vt:lpstr> Pantomimes and creative drama</vt:lpstr>
      <vt:lpstr>Structure of Drama</vt:lpstr>
      <vt:lpstr>Drama structure(cont.)</vt:lpstr>
      <vt:lpstr>Plot</vt:lpstr>
      <vt:lpstr>Plot(cont.)</vt:lpstr>
      <vt:lpstr>Cont.</vt:lpstr>
      <vt:lpstr>Plot…</vt:lpstr>
      <vt:lpstr>Character…</vt:lpstr>
      <vt:lpstr>Character…</vt:lpstr>
      <vt:lpstr>Thought.</vt:lpstr>
      <vt:lpstr>Character</vt:lpstr>
      <vt:lpstr>Thought</vt:lpstr>
      <vt:lpstr>Dialogue and action( cont.)</vt:lpstr>
      <vt:lpstr>Other elements of drama</vt:lpstr>
      <vt:lpstr>Reading recommended</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RWANDA TEACHERS COLLEGE FACULTY OF EDUCATION DEPARTMENT OF LANGUAGES</dc:title>
  <dc:creator>user</dc:creator>
  <cp:lastModifiedBy>HP</cp:lastModifiedBy>
  <cp:revision>241</cp:revision>
  <dcterms:created xsi:type="dcterms:W3CDTF">2013-12-23T11:42:00Z</dcterms:created>
  <dcterms:modified xsi:type="dcterms:W3CDTF">2026-03-10T07:48:12Z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C07D3926D84C42228A7009EED74F9EF0_13</vt:lpwstr>
  </property>
  <property fmtid="{D5CDD505-2E9C-101B-9397-08002B2CF9AE}" pid="3" name="KSOProductBuildVer">
    <vt:lpwstr>1033-12.2.0.22549</vt:lpwstr>
  </property>
</Properties>
</file>