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1"/>
  </p:sldMasterIdLst>
  <p:notesMasterIdLst>
    <p:notesMasterId r:id="rId61"/>
  </p:notesMasterIdLst>
  <p:sldIdLst>
    <p:sldId id="283" r:id="rId2"/>
    <p:sldId id="284" r:id="rId3"/>
    <p:sldId id="285" r:id="rId4"/>
    <p:sldId id="286" r:id="rId5"/>
    <p:sldId id="287" r:id="rId6"/>
    <p:sldId id="288" r:id="rId7"/>
    <p:sldId id="289" r:id="rId8"/>
    <p:sldId id="290" r:id="rId9"/>
    <p:sldId id="460" r:id="rId10"/>
    <p:sldId id="461" r:id="rId11"/>
    <p:sldId id="462" r:id="rId12"/>
    <p:sldId id="463" r:id="rId13"/>
    <p:sldId id="464" r:id="rId14"/>
    <p:sldId id="465" r:id="rId15"/>
    <p:sldId id="466" r:id="rId16"/>
    <p:sldId id="467" r:id="rId17"/>
    <p:sldId id="468" r:id="rId18"/>
    <p:sldId id="469" r:id="rId19"/>
    <p:sldId id="470" r:id="rId20"/>
    <p:sldId id="378" r:id="rId21"/>
    <p:sldId id="379" r:id="rId22"/>
    <p:sldId id="380" r:id="rId23"/>
    <p:sldId id="381" r:id="rId24"/>
    <p:sldId id="382" r:id="rId25"/>
    <p:sldId id="398" r:id="rId26"/>
    <p:sldId id="383"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3" r:id="rId49"/>
    <p:sldId id="312" r:id="rId50"/>
    <p:sldId id="314" r:id="rId51"/>
    <p:sldId id="376" r:id="rId52"/>
    <p:sldId id="321" r:id="rId53"/>
    <p:sldId id="377" r:id="rId54"/>
    <p:sldId id="399" r:id="rId55"/>
    <p:sldId id="400" r:id="rId56"/>
    <p:sldId id="401" r:id="rId57"/>
    <p:sldId id="402" r:id="rId58"/>
    <p:sldId id="403" r:id="rId59"/>
    <p:sldId id="404" r:id="rId6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43728"/>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1"/>
    <p:restoredTop sz="94660"/>
  </p:normalViewPr>
  <p:slideViewPr>
    <p:cSldViewPr showGuides="1">
      <p:cViewPr varScale="1">
        <p:scale>
          <a:sx n="114" d="100"/>
          <a:sy n="114" d="100"/>
        </p:scale>
        <p:origin x="127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49.58506" units="1/cm"/>
          <inkml:channelProperty channel="Y" name="resolution" value="28.33948" units="1/cm"/>
          <inkml:channelProperty channel="T" name="resolution" value="1" units="1/dev"/>
        </inkml:channelProperties>
      </inkml:inkSource>
      <inkml:timestamp xml:id="ts0" timeString="2018-12-07T01:45:56"/>
    </inkml:context>
    <inkml:brush xml:id="br0">
      <inkml:brushProperty name="width" value="0.05292" units="cm"/>
      <inkml:brushProperty name="height" value="0.05292" units="cm"/>
      <inkml:brushProperty name="color" value="#FF0000"/>
    </inkml:brush>
  </inkml:definitions>
  <inkml:trace contextRef="#ctx0" brushRef="#br0">23048 13131 0,'0'0'358,"0"39"-342,-39-39 0,39 39-1,-39-39 1,39 0-16,-40 0 15,1 0 1,0 0 0,39 0-16,-39 0 15,0 0 1,-1-39-1,1 0 1,39 39-16,0-40 16,0 1-1,0 0 1,0 39-1,0-39-15,0 39 16,0-39 0,-39 39-1,39-40-15,0 1 16,0 39-1,0-39 1,0-79 0,0 79-16,0 0 15,0 0 1,0 0-1,0-1-15,0-38 16,0 78 0,0-78-1,0 38 1,0 1-16,0 0 15,0 39 1,0-39 0,-39 39 93</inkml:trace>
  <inkml:trace contextRef="#ctx0" brushRef="#br0">22225 12033 0,'-39'0'296,"39"0"-280,0-39-1,-40 39 1,1-39 0,39-40-1,-39 40-15,0-39 16,39 39-1,0-1 1,0-38 46,-39-40-30,39 118-1,0-39-16,0-39 17,0-40-17,39 40 16,78-157-15,40-1 46,-39 40-46,-1 0 0,-38 157-1,-1-39 1,40 39-16,-40-40 15,1 79 1,38-39 0,-38 0-16,-1 0 15,-39 39 1,40 0-1,-40-40 1,0 40-16,0 0 16,40-39-1,-40 39 1,78-39-1,-117 39-15,79 0 32,-40 0-32,-39 0 15,39 0-15,0 0 16,1 0-1,-40 0 1,78 39 0,-78 0-16,78 1 15,-78-1 1,79 0-1,-40 0 1,-39 40-16,0-79 16,39 78-1,0-39 1,-39 0-1,0 40-15,40-79 16,-40 39 0,39 39-1,-39-38-15,0-1 16,0 39-1,0-39 1,0 1 0,0 38-16,39-39 15,-39 40 1,0-1-1,0-39 1,0 0-16,0 40 16,0-40-1,0 0 1,0 40-1,0-1-15,39-39 16,-39 0 0,0 40-1,0-40-15,0 0 16,0 40-1,0-40 1,0 0 0,0 0-16,0-39 15,0 39 16,0 0-31,0 1 16,0-1 0,0 0-1,0 39 1,0-78-16,0 40 15,0-1 1,0-39 0,0 0-1,0 39-15,0-39 31,-39 0 1,0 39-32,-40-39 15,1 39 1,39-39-1,-79 40-15,40-1 16,-1 0 0,1-39-1,0 0 1,-1 0-16,40 0 15,-39 0 1,-1 0 0,40 0-16,39 0 15,-78 0 1,78 0-1,-40 0 1,40 0-16,-78 0 16,78 0-1,-78-39 1,78 39-1,-40 0-15,40 0 16,0-39 0,-39 39-1,0 0 1,39 0-16,-39-40 15,39 40 1,-39-39 0,39 0-16,-40 39 15,1 0 1,39-39-1,-39 39 1,39 0-16,-78-79 16,78 40-1,-79-39 1,79 78-16,-39-39 15,0 39 1,39 0 0,-39 0-1,39 0-15,-40-40 31,40 40 1,-39 0-32,0 0 15,39 0 16,-39 0-31,0 0 16,-1 0 0,40 0-1,-39 0 1,39-39-16,0 39 15,-39 0 1,0 0 15,39 0 0</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49.58506" units="1/cm"/>
          <inkml:channelProperty channel="Y" name="resolution" value="28.33948" units="1/cm"/>
          <inkml:channelProperty channel="T" name="resolution" value="1" units="1/dev"/>
        </inkml:channelProperties>
      </inkml:inkSource>
      <inkml:timestamp xml:id="ts0" timeString="2018-12-07T02:25:49"/>
    </inkml:context>
    <inkml:brush xml:id="br0">
      <inkml:brushProperty name="width" value="0.05292" units="cm"/>
      <inkml:brushProperty name="height" value="0.05292" units="cm"/>
      <inkml:brushProperty name="color" value="#FF0000"/>
    </inkml:brush>
  </inkml:definitions>
  <inkml:trace contextRef="#ctx0" brushRef="#br0">22225 11876 0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AF7B23A-A81A-45C5-92F1-57C10E57C18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F9ED8B8-CC88-4A54-8EE3-AB68F23472C1}"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a:solidFill>
              <a:srgbClr val="000000">
                <a:alpha val="100000"/>
              </a:srgbClr>
            </a:solidFill>
            <a:miter lim="800000"/>
          </a:ln>
        </p:spPr>
      </p:sp>
      <p:sp>
        <p:nvSpPr>
          <p:cNvPr id="9933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n-US" altLang="en-US" dirty="0"/>
          </a:p>
        </p:txBody>
      </p:sp>
      <p:sp>
        <p:nvSpPr>
          <p:cNvPr id="993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latin typeface="Arial" panose="020B0604020202020204" pitchFamily="34" charset="0"/>
                <a:cs typeface="Arial" panose="020B0604020202020204" pitchFamily="34" charset="0"/>
              </a:rPr>
              <a:t>49</a:t>
            </a:fld>
            <a:endParaRPr lang="en-US" altLang="en-US"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A340653-DDEB-4F2D-95F8-154F63103E1B}"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a:xfrm>
            <a:off x="1921934" y="5054602"/>
            <a:ext cx="4064860" cy="27940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a:xfrm>
            <a:off x="6817317" y="5054602"/>
            <a:ext cx="413483" cy="27940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925B9C45-A573-45EC-BA8E-35904FCC7043}"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59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52704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5748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4204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36807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5180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23938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71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99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233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6D5D920-28B2-4B52-91C5-E6577184231B}"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D7B5408B-8CDC-4387-8496-311A88568F7B}"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10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54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23C306C-F0DE-4CAD-9DA7-33EFA189444C}"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C08F7BB7-D402-4609-B1DA-23021825F012}"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03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69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5010A13-9117-4C48-81C3-A3046C153299}"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31535EB5-73F1-4FA1-9665-4838F78D2AF0}"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280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8DB9602-649C-4013-AED2-CE573BC0A941}"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FDC0551D-ABDC-4A1A-ACD3-9EB3DE05AF11}"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95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875A01B-339A-4659-BC3C-4A6E70B0D359}"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1BC3C80A-EAE0-4C49-9680-A6BE3CB073C1}"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197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79047D8-0585-4BC0-8622-CD910C5DB0A8}" type="datetimeFigureOut">
              <a:rPr kumimoji="0" lang="en-US" sz="1200" b="0" i="0" u="none" strike="noStrike" kern="1200" cap="none" spc="0" normalizeH="0" baseline="0" noProof="0" smtClean="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rPr>
              <a:t>3/10/2026</a:t>
            </a:fld>
            <a:endParaRPr kumimoji="0" lang="en-US" sz="1200" b="0" i="0" u="none" strike="noStrike" kern="1200" cap="none" spc="0" normalizeH="0" baseline="0" noProof="0" dirty="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2">
                  <a:shade val="50000"/>
                  <a:satMod val="200000"/>
                </a:scheme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84A8F57-D5E6-4D64-A011-D46603A3CC77}" type="slidenum">
              <a:rPr kumimoji="0" lang="en-US" altLang="en-US" sz="1200" b="0" i="0" u="none" strike="noStrike" kern="1200" cap="none" spc="0" normalizeH="0" baseline="0" noProof="0" smtClean="0">
                <a:ln>
                  <a:noFill/>
                </a:ln>
                <a:solidFill>
                  <a:srgbClr val="CFC97F"/>
                </a:solidFill>
                <a:effectLst/>
                <a:uLnTx/>
                <a:uFillTx/>
                <a:latin typeface="Arial" panose="020B0604020202020204" pitchFamily="34" charset="0"/>
                <a:ea typeface="+mn-ea"/>
                <a:cs typeface="Arial" panose="020B0604020202020204" pitchFamily="34" charset="0"/>
              </a:rPr>
              <a:t>‹#›</a:t>
            </a:fld>
            <a:endParaRPr kumimoji="0" lang="en-US" altLang="en-US" sz="1200" b="0" i="0" u="none" strike="noStrike" kern="1200" cap="none" spc="0" normalizeH="0" baseline="0" noProof="0" dirty="0">
              <a:ln>
                <a:noFill/>
              </a:ln>
              <a:solidFill>
                <a:srgbClr val="CFC9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60917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4300" b="1" i="0" u="none" strike="noStrike" kern="1200" cap="none" spc="0" normalizeH="0" baseline="0" noProof="0" err="1"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I</a:t>
            </a:r>
            <a:r>
              <a:rPr kumimoji="0" lang="en-US" sz="4300" b="1" i="0" u="none" strike="noStrike" kern="1200" cap="none" spc="0" normalizeH="0" baseline="0" noProof="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 Prose</a:t>
            </a:r>
            <a:endParaRPr kumimoji="0" lang="en-US" sz="43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7891" name="Content Placeholder 2"/>
          <p:cNvSpPr>
            <a:spLocks noGrp="1"/>
          </p:cNvSpPr>
          <p:nvPr>
            <p:ph idx="1"/>
          </p:nvPr>
        </p:nvSpPr>
        <p:spPr>
          <a:solidFill>
            <a:schemeClr val="accent4">
              <a:lumMod val="75000"/>
            </a:schemeClr>
          </a:solidFill>
          <a:ln>
            <a:solidFill>
              <a:schemeClr val="tx2">
                <a:lumMod val="40000"/>
                <a:lumOff val="60000"/>
              </a:schemeClr>
            </a:solidFill>
          </a:ln>
        </p:spPr>
        <p:txBody>
          <a:bodyPr vert="horz" wrap="square" lIns="91440" tIns="45720" rIns="91440" bIns="45720" numCol="1" anchor="t" anchorCtr="0" compatLnSpc="1">
            <a:normAutofit fontScale="85000" lnSpcReduction="20000"/>
          </a:bodyPr>
          <a:lstStyle/>
          <a:p>
            <a:pPr marL="273050" marR="0" lvl="0" indent="-27305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3050" algn="l" defTabSz="914400" rtl="0" eaLnBrk="1" fontAlgn="base" latinLnBrk="0" hangingPunct="1">
              <a:lnSpc>
                <a:spcPct val="100000"/>
              </a:lnSpc>
              <a:spcBef>
                <a:spcPts val="550"/>
              </a:spcBef>
              <a:spcAft>
                <a:spcPct val="0"/>
              </a:spcAft>
              <a:buClr>
                <a:schemeClr val="accent1"/>
              </a:buClr>
              <a:buSzTx/>
              <a:buFont typeface="Arial" panose="020B0604020202020204" pitchFamily="34" charset="0"/>
              <a:buChar char="–"/>
              <a:defRPr/>
            </a:pPr>
            <a:r>
              <a:rPr kumimoji="0" lang="en-US" sz="2800" b="1" i="0" u="none" strike="noStrike" kern="1200" cap="none" spc="0" normalizeH="0" baseline="0" noProof="0" dirty="0" smtClean="0">
                <a:ln>
                  <a:noFill/>
                </a:ln>
                <a:solidFill>
                  <a:schemeClr val="accent5">
                    <a:lumMod val="50000"/>
                  </a:schemeClr>
                </a:solidFill>
                <a:effectLst/>
                <a:uLnTx/>
                <a:uFillTx/>
                <a:latin typeface="+mn-lt"/>
                <a:ea typeface="+mn-ea"/>
                <a:cs typeface="+mn-cs"/>
              </a:rPr>
              <a:t>What is prose?</a:t>
            </a:r>
          </a:p>
          <a:p>
            <a:pPr marL="273050" marR="0" lvl="0" indent="-273050" algn="just" defTabSz="914400" rtl="0" eaLnBrk="1" fontAlgn="base" latinLnBrk="0" hangingPunct="1">
              <a:lnSpc>
                <a:spcPct val="100000"/>
              </a:lnSpc>
              <a:spcBef>
                <a:spcPts val="600"/>
              </a:spcBef>
              <a:spcAft>
                <a:spcPct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Prose is a form of language which applies ordinary grammatical structure and natural flow of speech. </a:t>
            </a:r>
          </a:p>
          <a:p>
            <a:pPr marL="273050" marR="0" lvl="0" indent="-273050" algn="just" defTabSz="914400" rtl="0" eaLnBrk="1" fontAlgn="base" latinLnBrk="0" hangingPunct="1">
              <a:lnSpc>
                <a:spcPct val="100000"/>
              </a:lnSpc>
              <a:spcBef>
                <a:spcPts val="600"/>
              </a:spcBef>
              <a:spcAft>
                <a:spcPct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Prose is said to be the most conventional form of writing.</a:t>
            </a:r>
          </a:p>
          <a:p>
            <a:pPr marL="273050" marR="0" lvl="0" indent="-273050" algn="just" defTabSz="914400" rtl="0" eaLnBrk="1" fontAlgn="base" latinLnBrk="0" hangingPunct="1">
              <a:lnSpc>
                <a:spcPct val="100000"/>
              </a:lnSpc>
              <a:spcBef>
                <a:spcPts val="600"/>
              </a:spcBef>
              <a:spcAft>
                <a:spcPct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It is mainly characterized by adherence to the rules of grammar. </a:t>
            </a:r>
          </a:p>
          <a:p>
            <a:pPr marL="273050" marR="0" lvl="0" indent="-273050" algn="just" defTabSz="914400" rtl="0" eaLnBrk="1" fontAlgn="base" latinLnBrk="0" hangingPunct="1">
              <a:lnSpc>
                <a:spcPct val="100000"/>
              </a:lnSpc>
              <a:spcBef>
                <a:spcPts val="600"/>
              </a:spcBef>
              <a:spcAft>
                <a:spcPct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Other types  of short stories</a:t>
            </a:r>
          </a:p>
        </p:txBody>
      </p:sp>
      <p:sp>
        <p:nvSpPr>
          <p:cNvPr id="59395"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92500"/>
          </a:bodyPr>
          <a:lstStyle/>
          <a:p>
            <a:pPr algn="just"/>
            <a:r>
              <a:rPr lang="en-GB" altLang="en-US" sz="2800" b="1" i="1" dirty="0"/>
              <a:t>Anecdote</a:t>
            </a:r>
            <a:r>
              <a:rPr lang="en-GB" altLang="en-US" sz="2800" b="1" dirty="0"/>
              <a:t>: </a:t>
            </a:r>
            <a:r>
              <a:rPr lang="en-GB" altLang="en-US" sz="2800" dirty="0"/>
              <a:t>An anecdote is a short account of something interesting and amusing, which usually tells a story about a real person and/or incident.  Often, anecdotes are used to illustrate or support a point in an essay, article, or chapter.  They are very short, but have no specific limits.</a:t>
            </a:r>
            <a:r>
              <a:rPr lang="en-GB" altLang="en-US" sz="2800" b="1" dirty="0"/>
              <a:t>  Here follows an example anecdote about Ralph Waldo Emerson:</a:t>
            </a:r>
            <a:endParaRPr lang="en-US" altLang="en-US" sz="2800"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613" y="307975"/>
            <a:ext cx="7499350" cy="1143000"/>
          </a:xfr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anecdote about Ralph Waldo Emerson</a:t>
            </a:r>
            <a:r>
              <a:rPr kumimoji="0" lang="en-US" sz="20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
            </a:r>
            <a:br>
              <a:rPr kumimoji="0" lang="en-US" sz="20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br>
            <a:endParaRPr kumimoji="0" lang="en-US" sz="20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0419"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92500" lnSpcReduction="20000"/>
          </a:bodyPr>
          <a:lstStyle/>
          <a:p>
            <a:pPr algn="just"/>
            <a:r>
              <a:rPr lang="en-GB" altLang="en-US" sz="2400" dirty="0"/>
              <a:t>“In [Ralph Waldo] Emerson’s later years his memory began increasingly to fail. He used to refer to it as his ‘naughty memory’ when it let him down. He would forget the names of things, and have to refer to them in a circumlocutory way, saying, for instance, ‘the implement that cultivates the soil’ for plow. Worse, he could not remember people’s names. At Longfellow’s funeral, he remarked to a friend, ‘That gentleman has a sweet, beautiful soul, but I have entirely forgotten his name.’ Perhaps most touching was his term for umbrella–‘the thing that strangers take away.'” (Reported in Clifton Fadiman, ed., </a:t>
            </a:r>
            <a:r>
              <a:rPr lang="en-GB" altLang="en-US" sz="2400" i="1" dirty="0"/>
              <a:t>The Little, Brown Book of Anecdotes</a:t>
            </a:r>
            <a:r>
              <a:rPr lang="en-GB" altLang="en-US" sz="2400" dirty="0"/>
              <a:t>, 1985)</a:t>
            </a:r>
            <a:endParaRPr lang="en-US" altLang="en-US" sz="2400" dirty="0"/>
          </a:p>
          <a:p>
            <a:pPr algn="just"/>
            <a:endParaRPr lang="en-US" altLang="en-US" sz="2400" dirty="0"/>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Drabble </a:t>
            </a: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1443"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92500" lnSpcReduction="10000"/>
          </a:bodyPr>
          <a:lstStyle/>
          <a:p>
            <a:pPr algn="just"/>
            <a:r>
              <a:rPr lang="en-GB" altLang="en-US" sz="2800" b="1" i="1" dirty="0"/>
              <a:t>Drabble:</a:t>
            </a:r>
            <a:r>
              <a:rPr lang="en-GB" altLang="en-US" sz="2800" b="1" dirty="0"/>
              <a:t> </a:t>
            </a:r>
            <a:r>
              <a:rPr lang="en-GB" altLang="en-US" sz="2800" dirty="0"/>
              <a:t>A drabble is an exceptionally short piece of fiction, usually of exactly 100 words in length – not including the title.  The purpose of a drabble is extreme brevity and to test an author’s skill at expressing himself/herself meaningfully and interestingly in a very confined space. A drabble example, by the lovely Matty, is available over at Sugar and Blood: </a:t>
            </a:r>
            <a:r>
              <a:rPr lang="en-GB" altLang="en-US" sz="2800" i="1" dirty="0">
                <a:solidFill>
                  <a:srgbClr val="FF0000"/>
                </a:solidFill>
              </a:rPr>
              <a:t>Light as a Feather</a:t>
            </a:r>
            <a:r>
              <a:rPr lang="en-GB" altLang="en-US" sz="2800" dirty="0">
                <a:solidFill>
                  <a:srgbClr val="FF0000"/>
                </a:solidFill>
              </a:rPr>
              <a:t>. </a:t>
            </a:r>
            <a:endParaRPr lang="en-US" altLang="en-US" sz="2800" dirty="0">
              <a:solidFill>
                <a:srgbClr val="FF0000"/>
              </a:solidFill>
            </a:endParaRP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Fable</a:t>
            </a: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2467"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85000" lnSpcReduction="10000"/>
          </a:bodyPr>
          <a:lstStyle/>
          <a:p>
            <a:pPr algn="just"/>
            <a:r>
              <a:rPr lang="en-GB" altLang="en-US" sz="2800" b="1" i="1" dirty="0"/>
              <a:t>Fable</a:t>
            </a:r>
            <a:r>
              <a:rPr lang="en-GB" altLang="en-US" sz="2800" b="1" dirty="0"/>
              <a:t>: </a:t>
            </a:r>
            <a:r>
              <a:rPr lang="en-GB" altLang="en-US" sz="2800" dirty="0"/>
              <a:t>A fable is a succinct story/ tale which usually conveys a moral. The characters in a fable are usually animals talking like human beings. </a:t>
            </a:r>
          </a:p>
          <a:p>
            <a:pPr algn="just"/>
            <a:r>
              <a:rPr lang="en-GB" altLang="en-US" sz="2800" dirty="0"/>
              <a:t>Often the moral is explicitly told at the end.  A fable is similar to a parable, but differs most in the fact that fables use animals to tell a story but parables do not.</a:t>
            </a:r>
            <a:r>
              <a:rPr lang="en-GB" altLang="en-US" sz="2800" b="1" dirty="0"/>
              <a:t> </a:t>
            </a:r>
            <a:r>
              <a:rPr lang="en-GB" altLang="en-US" sz="2800" dirty="0"/>
              <a:t>The most well-known example of a fable would be any of the many told in Aesop’s Fables.   </a:t>
            </a:r>
            <a:r>
              <a:rPr lang="en-GB" altLang="en-US" sz="2800" b="1" i="1" dirty="0"/>
              <a:t>The Ant and the Grasshopper is one example.</a:t>
            </a:r>
            <a:endParaRPr lang="en-US" altLang="en-US" sz="2800" dirty="0"/>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800" b="1" i="1" u="none" strike="noStrike" kern="1200" cap="none" spc="0" normalizeH="0" baseline="0" noProof="0" dirty="0" err="1"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Feghoot</a:t>
            </a: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3491" name="Content Placeholder 2"/>
          <p:cNvSpPr>
            <a:spLocks noGrp="1"/>
          </p:cNvSpPr>
          <p:nvPr>
            <p:ph idx="1"/>
          </p:nvPr>
        </p:nvSpPr>
        <p:spPr>
          <a:solidFill>
            <a:schemeClr val="accent4">
              <a:lumMod val="75000"/>
            </a:schemeClr>
          </a:solidFill>
        </p:spPr>
        <p:txBody>
          <a:bodyPr vert="horz" wrap="square" lIns="91440" tIns="45720" rIns="91440" bIns="45720" anchor="t" anchorCtr="0"/>
          <a:lstStyle/>
          <a:p>
            <a:pPr algn="just"/>
            <a:r>
              <a:rPr lang="en-GB" altLang="en-US" dirty="0"/>
              <a:t>A </a:t>
            </a:r>
            <a:r>
              <a:rPr lang="en-GB" altLang="en-US" b="1" dirty="0"/>
              <a:t>feghoot</a:t>
            </a:r>
            <a:r>
              <a:rPr lang="en-GB" altLang="en-US" dirty="0"/>
              <a:t> is an interesting short story type also known as a story pun or a poetic story joke.  It is a humorous piece ending in an atrocious pun.  It can be very short, only long enough to sufficiently illustrate the context of the piece enough to lead up to the pun.</a:t>
            </a:r>
            <a:endParaRPr lang="en-US" altLang="en-US" dirty="0"/>
          </a:p>
          <a:p>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Flash fiction and frame story</a:t>
            </a: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4515"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92500" lnSpcReduction="10000"/>
          </a:bodyPr>
          <a:lstStyle/>
          <a:p>
            <a:pPr algn="just"/>
            <a:r>
              <a:rPr lang="en-GB" altLang="en-US" sz="2400" b="1" i="1" dirty="0"/>
              <a:t>Flash Fiction</a:t>
            </a:r>
            <a:r>
              <a:rPr lang="en-GB" altLang="en-US" sz="2400" b="1" dirty="0"/>
              <a:t>: </a:t>
            </a:r>
            <a:r>
              <a:rPr lang="en-GB" altLang="en-US" sz="2400" dirty="0"/>
              <a:t>Flash fiction refers to an extremely short piece of literature.  It has no widely accepted length, but has a debated cap of between 300 and 1000 words.</a:t>
            </a:r>
            <a:endParaRPr lang="en-US" altLang="en-US" sz="2400" dirty="0"/>
          </a:p>
          <a:p>
            <a:pPr algn="just"/>
            <a:r>
              <a:rPr lang="en-GB" altLang="en-US" sz="2400" b="1" i="1" dirty="0"/>
              <a:t>Frame Story</a:t>
            </a:r>
            <a:r>
              <a:rPr lang="en-GB" altLang="en-US" sz="2400" b="1" dirty="0"/>
              <a:t>: </a:t>
            </a:r>
            <a:r>
              <a:rPr lang="en-GB" altLang="en-US" sz="2400" dirty="0"/>
              <a:t>A frame story is also known as a frame tale or a nested narrative.  It is a literary technique of placing a story within a story, for the purpose of introducing or setting the stage for a main narrative or a series of short stories.</a:t>
            </a:r>
            <a:r>
              <a:rPr lang="en-GB" altLang="en-US" sz="2400" b="1" dirty="0"/>
              <a:t> </a:t>
            </a:r>
            <a:r>
              <a:rPr lang="en-GB" altLang="en-US" sz="2400" dirty="0"/>
              <a:t>A few good example of a frame story would be a flashback within a larger piece or a quest within a larger game environment.</a:t>
            </a:r>
            <a:endParaRPr lang="en-US"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Mini-saga, story sequence </a:t>
            </a: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5539"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92500" lnSpcReduction="20000"/>
          </a:bodyPr>
          <a:lstStyle/>
          <a:p>
            <a:r>
              <a:rPr lang="en-GB" altLang="en-US" b="1" i="1" dirty="0"/>
              <a:t>Mi</a:t>
            </a:r>
            <a:r>
              <a:rPr lang="en-GB" altLang="en-US" sz="2400" b="1" i="1" dirty="0"/>
              <a:t>ni-saga</a:t>
            </a:r>
            <a:r>
              <a:rPr lang="en-GB" altLang="en-US" sz="2400" b="1" dirty="0"/>
              <a:t>: </a:t>
            </a:r>
            <a:r>
              <a:rPr lang="en-GB" altLang="en-US" sz="2400" dirty="0"/>
              <a:t>A mini-saga is a short story told in exactly 50 words.  It is a test in brevity – about saying a lot with a little.</a:t>
            </a:r>
            <a:endParaRPr lang="en-US" altLang="en-US" sz="2400" dirty="0"/>
          </a:p>
          <a:p>
            <a:pPr algn="just"/>
            <a:r>
              <a:rPr lang="en-GB" altLang="en-US" sz="2000" b="1" i="1" dirty="0">
                <a:solidFill>
                  <a:schemeClr val="tx2"/>
                </a:solidFill>
              </a:rPr>
              <a:t>Story Sequence</a:t>
            </a:r>
            <a:r>
              <a:rPr lang="en-GB" altLang="en-US" sz="2000" b="1" dirty="0">
                <a:solidFill>
                  <a:schemeClr val="tx2"/>
                </a:solidFill>
              </a:rPr>
              <a:t>: </a:t>
            </a:r>
            <a:r>
              <a:rPr lang="en-GB" altLang="en-US" sz="2000" dirty="0">
                <a:solidFill>
                  <a:schemeClr val="tx2"/>
                </a:solidFill>
              </a:rPr>
              <a:t>A story sequence, also called a short story cycle or a composite novel, is a group of short stories that work together to form a longer piece, while still functioning as complete short stories on their own.</a:t>
            </a:r>
            <a:r>
              <a:rPr lang="en-GB" altLang="en-US" sz="2000" b="1" dirty="0">
                <a:solidFill>
                  <a:schemeClr val="tx2"/>
                </a:solidFill>
              </a:rPr>
              <a:t> </a:t>
            </a:r>
            <a:r>
              <a:rPr lang="en-GB" altLang="en-US" sz="2000" dirty="0">
                <a:solidFill>
                  <a:schemeClr val="tx2"/>
                </a:solidFill>
              </a:rPr>
              <a:t>It would be hard to link to an example, but the best one can think of are several of the works of Isaac Asimov – </a:t>
            </a:r>
            <a:r>
              <a:rPr lang="en-GB" altLang="en-US" sz="2000" i="1" dirty="0">
                <a:solidFill>
                  <a:schemeClr val="tx2"/>
                </a:solidFill>
              </a:rPr>
              <a:t>the </a:t>
            </a:r>
            <a:r>
              <a:rPr lang="en-GB" altLang="en-US" sz="2000" i="1" dirty="0">
                <a:solidFill>
                  <a:srgbClr val="FF0000"/>
                </a:solidFill>
              </a:rPr>
              <a:t>Foundation Books </a:t>
            </a:r>
            <a:r>
              <a:rPr lang="en-GB" altLang="en-US" sz="2000" i="1" dirty="0">
                <a:solidFill>
                  <a:schemeClr val="tx2"/>
                </a:solidFill>
              </a:rPr>
              <a:t>and </a:t>
            </a:r>
            <a:r>
              <a:rPr lang="en-GB" altLang="en-US" sz="2000" i="1" dirty="0">
                <a:solidFill>
                  <a:srgbClr val="FF0000"/>
                </a:solidFill>
              </a:rPr>
              <a:t>I, Robot</a:t>
            </a:r>
            <a:r>
              <a:rPr lang="en-GB" altLang="en-US" sz="2000" dirty="0">
                <a:solidFill>
                  <a:srgbClr val="FF0000"/>
                </a:solidFill>
              </a:rPr>
              <a:t> </a:t>
            </a:r>
            <a:r>
              <a:rPr lang="en-GB" altLang="en-US" sz="2000" dirty="0">
                <a:solidFill>
                  <a:schemeClr val="tx2"/>
                </a:solidFill>
              </a:rPr>
              <a:t>(the original book, NOT the story portrayed in the Will Smith movie) in particular.  They are not a novel in the traditional sense, but instead a collection of short stories in chronological order that both tell small stories and one larger one.</a:t>
            </a:r>
            <a:endParaRPr lang="en-US" altLang="en-US" sz="2000" dirty="0">
              <a:solidFill>
                <a:schemeClr val="tx2"/>
              </a:solidFill>
            </a:endParaRPr>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Sketch story and Vignette</a:t>
            </a: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6563"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92500" lnSpcReduction="20000"/>
          </a:bodyPr>
          <a:lstStyle/>
          <a:p>
            <a:pPr algn="just"/>
            <a:r>
              <a:rPr lang="en-GB" altLang="en-US" sz="2400" b="1" i="1" dirty="0"/>
              <a:t>Sketch Story</a:t>
            </a:r>
            <a:r>
              <a:rPr lang="en-GB" altLang="en-US" sz="2400" b="1" dirty="0"/>
              <a:t>: </a:t>
            </a:r>
            <a:r>
              <a:rPr lang="en-GB" altLang="en-US" sz="2400" dirty="0"/>
              <a:t>A sketch story is a shorter than average piece containing little or no plot.  It can be merely a description of a character or a location.  Character sketches are common, and a good way to build a character that will eventually be part of a longer piece.</a:t>
            </a:r>
            <a:endParaRPr lang="en-US" altLang="en-US" sz="2400" dirty="0"/>
          </a:p>
          <a:p>
            <a:pPr algn="just"/>
            <a:r>
              <a:rPr lang="en-GB" altLang="en-US" sz="2400" b="1" i="1" dirty="0"/>
              <a:t>Vignette</a:t>
            </a:r>
            <a:r>
              <a:rPr lang="en-GB" altLang="en-US" sz="2400" b="1" dirty="0"/>
              <a:t>: </a:t>
            </a:r>
            <a:r>
              <a:rPr lang="en-GB" altLang="en-US" sz="2400" dirty="0"/>
              <a:t>A vignette is a short, impressionistic piece that focuses on a single scene, character, idea, setting, or object.  There is little emphasis on adhering to conventional theatrical or literary structure, or story development.  It can be a stand-alone piece or part of a larger work.</a:t>
            </a:r>
            <a:endParaRPr lang="en-US" altLang="en-US" sz="2400" dirty="0"/>
          </a:p>
          <a:p>
            <a:endParaRPr lang="en-US" altLang="en-US" dirty="0"/>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GB" sz="2800" b="1"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Following is an example vignette by E.B. White:</a:t>
            </a:r>
            <a: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
            </a:r>
            <a:br>
              <a:rPr kumimoji="0" lang="en-US" sz="28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br>
            <a:endParaRPr kumimoji="0" lang="en-US" sz="28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7587" name="Content Placeholder 2"/>
          <p:cNvSpPr>
            <a:spLocks noGrp="1"/>
          </p:cNvSpPr>
          <p:nvPr>
            <p:ph idx="1"/>
          </p:nvPr>
        </p:nvSpPr>
        <p:spPr>
          <a:xfrm>
            <a:off x="1014730" y="1066800"/>
            <a:ext cx="8129270" cy="4800600"/>
          </a:xfrm>
          <a:solidFill>
            <a:schemeClr val="accent4">
              <a:lumMod val="75000"/>
            </a:schemeClr>
          </a:solidFill>
        </p:spPr>
        <p:txBody>
          <a:bodyPr vert="horz" wrap="square" lIns="91440" tIns="45720" rIns="91440" bIns="45720" anchor="t" anchorCtr="0">
            <a:normAutofit/>
          </a:bodyPr>
          <a:lstStyle/>
          <a:p>
            <a:pPr marL="82550" indent="0" algn="just">
              <a:buNone/>
            </a:pPr>
            <a:r>
              <a:rPr lang="en-GB" altLang="en-US" sz="2000" dirty="0"/>
              <a:t>“The strong streak of insanity in railroads, which accounts for a child’s instinctive feeling for them and for a man’s unashamed devotion to them, is congenital; there seems to be no reason to fear that any disturbing improvement in the railroads’ condition will set in. Lying at peace but awake in a Pullman berth all one hot night recently, we followed with dreamy satisfaction the familiar symphony of the cars–the diner departing (</a:t>
            </a:r>
            <a:r>
              <a:rPr lang="en-GB" altLang="en-US" sz="2000" i="1" dirty="0"/>
              <a:t>furioso</a:t>
            </a:r>
            <a:r>
              <a:rPr lang="en-GB" altLang="en-US" sz="2000" dirty="0"/>
              <a:t>) at midnight, the long, fever-laden silences between runs, the timeless gossip of rail and wheel during the runs, the crescendos and diminuendos, the piffling poop-pooping of the diesel’s horn. For the most part, railroading is unchanged from our childhood. The water in which one washes one’s face at morn is still without any real wetness, the little ladder leading to the upper is still the symbol of the tremendous adventure of the night, the green clothes hammock still sways with the curves, and there is still no fool proof place to store one’s trousers.</a:t>
            </a:r>
            <a:endParaRPr lang="en-US" altLang="en-US" sz="2000" dirty="0"/>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Cont’d</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68611"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85000" lnSpcReduction="10000"/>
          </a:bodyPr>
          <a:lstStyle/>
          <a:p>
            <a:pPr algn="just"/>
            <a:r>
              <a:rPr lang="en-GB" altLang="en-US" sz="2000" dirty="0"/>
              <a:t>“Our journey really began several days earlier, at the ticket window of a small station in the country, when the agent showed signs of cracking under the paperwork. ‘It’s hard to believe,’ he said, ‘that after all these years I still got to write the word “Providence” in here every time I make out one of these things. Now, there’s no possible conceivable way you could make this journey </a:t>
            </a:r>
            <a:r>
              <a:rPr lang="en-GB" altLang="en-US" sz="2000" i="1" dirty="0"/>
              <a:t>without</a:t>
            </a:r>
            <a:r>
              <a:rPr lang="en-GB" altLang="en-US" sz="2000" dirty="0"/>
              <a:t> going through Providence, yet the Company wants the word written in here just the same. O.K., here she goes!’ He gravely wrote ‘Providence’ in the proper space, and we experienced anew the reassurance that rail travel is unchanged and unchanging, and that it suits our temperament perfectly–a dash of lunacy, a sense of detachment, not much speed, and no altitude whatsoever.”</a:t>
            </a:r>
            <a:endParaRPr lang="en-US" altLang="en-US" sz="2000" dirty="0"/>
          </a:p>
          <a:p>
            <a:r>
              <a:rPr lang="en-GB" altLang="en-US" sz="2000" b="1" i="1" dirty="0"/>
              <a:t>(E.B. White, “Railroads.” The Second Tree From the Corner. Harper &amp; Row, 1954)</a:t>
            </a:r>
            <a:endParaRPr lang="en-US" altLang="en-US" sz="2000" dirty="0"/>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0"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 cont’d)</a:t>
            </a:r>
          </a:p>
        </p:txBody>
      </p:sp>
      <p:sp>
        <p:nvSpPr>
          <p:cNvPr id="29699" name="Content Placeholder 2"/>
          <p:cNvSpPr>
            <a:spLocks noGrp="1"/>
          </p:cNvSpPr>
          <p:nvPr>
            <p:ph idx="1"/>
          </p:nvPr>
        </p:nvSpPr>
        <p:spPr>
          <a:solidFill>
            <a:schemeClr val="accent4">
              <a:lumMod val="75000"/>
            </a:schemeClr>
          </a:solidFill>
          <a:ln>
            <a:solidFill>
              <a:schemeClr val="tx2">
                <a:lumMod val="40000"/>
                <a:lumOff val="60000"/>
              </a:schemeClr>
            </a:solidFill>
          </a:ln>
        </p:spPr>
        <p:txBody>
          <a:bodyPr vert="horz" wrap="square" lIns="91440" tIns="45720" rIns="91440" bIns="45720" numCol="1" rtlCol="0" anchor="t" anchorCtr="0" compatLnSpc="1">
            <a:normAutofit fontScale="70000" lnSpcReduction="20000"/>
          </a:bodyPr>
          <a:lstStyle/>
          <a:p>
            <a:pPr marL="548640" marR="0" lvl="0" indent="-411480" algn="just" defTabSz="914400" rtl="0" eaLnBrk="1" fontAlgn="auto" latinLnBrk="0" hangingPunct="1">
              <a:lnSpc>
                <a:spcPct val="100000"/>
              </a:lnSpc>
              <a:spcBef>
                <a:spcPts val="600"/>
              </a:spcBef>
              <a:spcAft>
                <a:spcPts val="0"/>
              </a:spcAft>
              <a:buClr>
                <a:schemeClr val="tx1">
                  <a:shade val="95000"/>
                </a:schemeClr>
              </a:buClr>
              <a:buSzPct val="80000"/>
              <a:buFont typeface="Wingdings 2" panose="05020102010507070707"/>
              <a:buChar char=""/>
              <a:defRPr/>
            </a:pPr>
            <a:r>
              <a:rPr kumimoji="0" lang="en-US" sz="3200" b="1" i="0" u="none" strike="noStrike" kern="1200" cap="none" spc="0" normalizeH="0" baseline="0" noProof="0" dirty="0" smtClean="0">
                <a:ln>
                  <a:noFill/>
                </a:ln>
                <a:solidFill>
                  <a:srgbClr val="00B050"/>
                </a:solidFill>
                <a:effectLst/>
                <a:uLnTx/>
                <a:uFillTx/>
                <a:latin typeface="+mn-lt"/>
                <a:ea typeface="+mn-ea"/>
                <a:cs typeface="+mn-cs"/>
              </a:rPr>
              <a:t>Narrative prose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 a style of writing that is designed to tell a definitive story. It is a basic form of writing that is very easy to comprehend for most people. </a:t>
            </a:r>
          </a:p>
          <a:p>
            <a:pPr marL="548640" marR="0" lvl="0" indent="-411480" algn="just" defTabSz="914400" rtl="0" eaLnBrk="1" fontAlgn="auto" latinLnBrk="0" hangingPunct="1">
              <a:lnSpc>
                <a:spcPct val="100000"/>
              </a:lnSpc>
              <a:spcBef>
                <a:spcPts val="600"/>
              </a:spcBef>
              <a:spcAft>
                <a:spcPts val="0"/>
              </a:spcAft>
              <a:buClr>
                <a:schemeClr val="tx1">
                  <a:shade val="95000"/>
                </a:schemeClr>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Essentially, prose is regular and is written in everyday speech. It can be used in either fiction or nonfiction. </a:t>
            </a:r>
          </a:p>
          <a:p>
            <a:pPr marL="548640" marR="0" lvl="0" indent="-411480" algn="just" defTabSz="914400" rtl="0" eaLnBrk="1" fontAlgn="auto" latinLnBrk="0" hangingPunct="1">
              <a:lnSpc>
                <a:spcPct val="100000"/>
              </a:lnSpc>
              <a:spcBef>
                <a:spcPts val="600"/>
              </a:spcBef>
              <a:spcAft>
                <a:spcPts val="0"/>
              </a:spcAft>
              <a:buClr>
                <a:schemeClr val="tx1">
                  <a:shade val="95000"/>
                </a:schemeClr>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Prose is one of the two major forms of genres besides poetry. </a:t>
            </a:r>
            <a:r>
              <a:rPr kumimoji="0" lang="en-US" sz="3200" b="0" i="0" u="none" strike="noStrike" kern="1200" cap="none" spc="0" normalizeH="0" baseline="0" noProof="0" dirty="0" smtClean="0">
                <a:ln>
                  <a:noFill/>
                </a:ln>
                <a:solidFill>
                  <a:schemeClr val="accent5">
                    <a:lumMod val="50000"/>
                  </a:schemeClr>
                </a:solidFill>
                <a:effectLst/>
                <a:uLnTx/>
                <a:uFillTx/>
                <a:latin typeface="+mn-lt"/>
                <a:ea typeface="+mn-ea"/>
                <a:cs typeface="+mn-cs"/>
              </a:rPr>
              <a:t>Some of prose writings are biographies, essays, histories, novels and a majority of plays.</a:t>
            </a:r>
          </a:p>
          <a:p>
            <a:pPr marL="548640" marR="0" lvl="0" indent="-411480" algn="l" defTabSz="914400" rtl="0" eaLnBrk="1" fontAlgn="auto" latinLnBrk="0" hangingPunct="1">
              <a:lnSpc>
                <a:spcPct val="100000"/>
              </a:lnSpc>
              <a:spcBef>
                <a:spcPts val="600"/>
              </a:spcBef>
              <a:spcAft>
                <a:spcPts val="0"/>
              </a:spcAft>
              <a:buClr>
                <a:schemeClr val="tx1">
                  <a:shade val="95000"/>
                </a:schemeClr>
              </a:buClr>
              <a:buSzPct val="80000"/>
              <a:buFont typeface="Wingdings 2" panose="05020102010507070707"/>
              <a:buChar char=""/>
              <a:defRPr/>
            </a:pPr>
            <a:endParaRPr kumimoji="0" lang="en-US" sz="3200" b="0" i="0" u="none" strike="noStrike" kern="1200" cap="none" spc="0" normalizeH="0" baseline="0" noProof="0" dirty="0" smtClean="0">
              <a:ln>
                <a:noFill/>
              </a:ln>
              <a:solidFill>
                <a:srgbClr val="0070C0"/>
              </a:solidFill>
              <a:effectLst/>
              <a:uLnTx/>
              <a:uFillTx/>
              <a:latin typeface="+mn-lt"/>
              <a:ea typeface="+mn-ea"/>
              <a:cs typeface="+mn-cs"/>
            </a:endParaRPr>
          </a:p>
          <a:p>
            <a:pPr marL="548640" marR="0" lvl="0" indent="-411480" algn="l" defTabSz="914400" rtl="0" eaLnBrk="1" fontAlgn="auto" latinLnBrk="0" hangingPunct="1">
              <a:lnSpc>
                <a:spcPct val="100000"/>
              </a:lnSpc>
              <a:spcBef>
                <a:spcPts val="600"/>
              </a:spcBef>
              <a:spcAft>
                <a:spcPts val="0"/>
              </a:spcAft>
              <a:buClr>
                <a:schemeClr val="tx1">
                  <a:shade val="95000"/>
                </a:schemeClr>
              </a:buClr>
              <a:buSzPct val="80000"/>
              <a:buFont typeface="Arial" panose="020B0604020202020204" pitchFamily="34" charset="0"/>
              <a:buNone/>
              <a:defRPr/>
            </a:pPr>
            <a:r>
              <a:rPr kumimoji="0" lang="en-US" sz="3200" b="0" i="0" u="none" strike="noStrike" kern="1200" cap="none" spc="0" normalizeH="0" baseline="0" noProof="0" dirty="0" smtClean="0">
                <a:ln>
                  <a:noFill/>
                </a:ln>
                <a:solidFill>
                  <a:srgbClr val="0070C0"/>
                </a:solidFill>
                <a:effectLst/>
                <a:uLnTx/>
                <a:uFillTx/>
                <a:latin typeface="+mn-lt"/>
                <a:ea typeface="+mn-ea"/>
                <a:cs typeface="+mn-cs"/>
              </a:rPr>
              <a:t> </a:t>
            </a:r>
          </a:p>
          <a:p>
            <a:pPr marL="548640" marR="0" lvl="0" indent="-411480" algn="l" defTabSz="914400" rtl="0" eaLnBrk="1" fontAlgn="auto" latinLnBrk="0" hangingPunct="1">
              <a:lnSpc>
                <a:spcPct val="100000"/>
              </a:lnSpc>
              <a:spcBef>
                <a:spcPts val="600"/>
              </a:spcBef>
              <a:spcAft>
                <a:spcPts val="0"/>
              </a:spcAft>
              <a:buClr>
                <a:schemeClr val="tx1">
                  <a:shade val="95000"/>
                </a:schemeClr>
              </a:buClr>
              <a:buSzPct val="80000"/>
              <a:buFont typeface="Wingdings 2" panose="05020102010507070707"/>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Salient features of a short story</a:t>
            </a:r>
            <a:endParaRPr kumimoji="0" lang="en-US" sz="32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5059" name="Content Placeholder 2"/>
          <p:cNvSpPr>
            <a:spLocks noGrp="1"/>
          </p:cNvSpPr>
          <p:nvPr>
            <p:ph idx="1"/>
          </p:nvPr>
        </p:nvSpPr>
        <p:spPr>
          <a:solidFill>
            <a:schemeClr val="accent4">
              <a:lumMod val="75000"/>
            </a:schemeClr>
          </a:solidFill>
          <a:ln>
            <a:solidFill>
              <a:schemeClr val="accent2"/>
            </a:solidFill>
          </a:ln>
        </p:spPr>
        <p:txBody>
          <a:bodyPr vert="horz" wrap="square" lIns="91440" tIns="45720" rIns="91440" bIns="45720" numCol="1" anchor="t" anchorCtr="0" compatLnSpc="1">
            <a:normAutofit fontScale="85000" lnSpcReduction="1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As a concentrated form of narrative prose fiction, the short story has been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theorised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through the traditional elements of dramatic structure: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exposition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introduction of setting, situation and main characters),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complication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event that introduces the conflict), rising action,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crisis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decisive moment for the protagonist and his commitment to a course of action), </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Cont’d</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6083" name="Content Placeholder 2"/>
          <p:cNvSpPr>
            <a:spLocks noGrp="1"/>
          </p:cNvSpPr>
          <p:nvPr>
            <p:ph idx="1"/>
          </p:nvPr>
        </p:nvSpPr>
        <p:spPr>
          <a:solidFill>
            <a:schemeClr val="accent4">
              <a:lumMod val="75000"/>
            </a:schemeClr>
          </a:solidFill>
          <a:ln>
            <a:solidFill>
              <a:schemeClr val="accent2"/>
            </a:solidFill>
          </a:ln>
        </p:spPr>
        <p:txBody>
          <a:bodyPr vert="horz" wrap="square" lIns="91440" tIns="45720" rIns="91440" bIns="45720" numCol="1" anchor="t" anchorCtr="0" compatLnSpc="1">
            <a:normAutofit fontScale="475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climax</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(the point of highest interest in terms of the conflict and the point with the most action) and resolution (the point when the conflict is resolved).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Resolution:</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 There needs to be a resolution of the complication. The complication may be resolved for better or worse/happily or unhappily.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Sometimes there are a number of complications that have to be resolved. These add and sustain interest and suspense for the reader.</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Because of their length, short stories may or may not follow this pattern. For example, modern short stories only occasionally have an exposition, more typically beginning in the middle of the action (</a:t>
            </a:r>
            <a:r>
              <a:rPr kumimoji="0" lang="en-US" sz="3600" b="1" i="1" u="none" strike="noStrike" kern="1200" cap="none" spc="0" normalizeH="0" baseline="0" noProof="0" dirty="0" smtClean="0">
                <a:ln>
                  <a:noFill/>
                </a:ln>
                <a:solidFill>
                  <a:schemeClr val="tx1"/>
                </a:solidFill>
                <a:effectLst/>
                <a:uLnTx/>
                <a:uFillTx/>
                <a:latin typeface="+mn-lt"/>
                <a:ea typeface="+mn-ea"/>
                <a:cs typeface="+mn-cs"/>
              </a:rPr>
              <a:t>in medias res</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dirty="0" err="1"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Con’d</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a:spLocks noGrp="1"/>
          </p:cNvSpPr>
          <p:nvPr>
            <p:ph idx="1"/>
          </p:nvPr>
        </p:nvSpPr>
        <p:spPr>
          <a:solidFill>
            <a:schemeClr val="accent4">
              <a:lumMod val="75000"/>
            </a:schemeClr>
          </a:solidFill>
          <a:ln>
            <a:solidFill>
              <a:srgbClr val="C00000"/>
            </a:solidFill>
          </a:ln>
        </p:spPr>
        <p:txBody>
          <a:bodyPr vert="horz" wrap="square" lIns="91440" tIns="45720" rIns="91440" bIns="45720" numCol="1" anchor="t" anchorCtr="0" compatLnSpc="1">
            <a:normAutofit fontScale="775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As with longer stories, plots of short stories also have a climax, crisis, or turning point.</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endings of many short stories are abrupt and open and may or may not have a moral or practical lesson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Short stories tend to be less complex than novels.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Usually a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short story focuses on one incident; has a single plot, a single setting, and a small number of characters; and covers a short period of time. </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Summary: elements of short story</a:t>
            </a:r>
            <a:endParaRPr kumimoji="0" lang="en-US" sz="28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9155" name="Content Placeholder 2"/>
          <p:cNvSpPr>
            <a:spLocks noGrp="1"/>
          </p:cNvSpPr>
          <p:nvPr>
            <p:ph idx="1"/>
          </p:nvPr>
        </p:nvSpPr>
        <p:spPr>
          <a:solidFill>
            <a:schemeClr val="accent4">
              <a:lumMod val="75000"/>
            </a:schemeClr>
          </a:solidFill>
          <a:ln>
            <a:solidFill>
              <a:srgbClr val="C00000"/>
            </a:solidFill>
          </a:ln>
        </p:spPr>
        <p:txBody>
          <a:bodyPr vert="horz" wrap="square" lIns="91440" tIns="45720" rIns="91440" bIns="45720" numCol="1" anchor="t" anchorCtr="0" compatLnSpc="1">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Characters with defined personalities/ identities.</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Dialogue, internal monologue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solliloqui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Narration, </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Descriptive language to create images in the reader’s mind and enhance the story.</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Structure of a short story</a:t>
            </a:r>
            <a:endParaRPr kumimoji="0" lang="en-US" sz="40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3731" name="Content Placeholder 2"/>
          <p:cNvSpPr>
            <a:spLocks noGrp="1"/>
          </p:cNvSpPr>
          <p:nvPr>
            <p:ph idx="1"/>
          </p:nvPr>
        </p:nvSpPr>
        <p:spPr>
          <a:solidFill>
            <a:schemeClr val="accent4">
              <a:lumMod val="75000"/>
            </a:schemeClr>
          </a:solidFill>
          <a:ln>
            <a:solidFill>
              <a:srgbClr val="FFC000">
                <a:alpha val="100000"/>
              </a:srgbClr>
            </a:solidFill>
            <a:miter lim="800000"/>
          </a:ln>
        </p:spPr>
        <p:txBody>
          <a:bodyPr vert="horz" wrap="square" lIns="91440" tIns="45720" rIns="91440" bIns="45720" anchor="t" anchorCtr="0"/>
          <a:lstStyle/>
          <a:p>
            <a:pPr marL="273050" indent="-273050" eaLnBrk="1" hangingPunct="1">
              <a:buNone/>
            </a:pPr>
            <a:r>
              <a:rPr lang="en-US" altLang="en-US" dirty="0"/>
              <a:t>In a traditional Narrative the focus of the text is on a series of actions:</a:t>
            </a:r>
          </a:p>
          <a:p>
            <a:pPr marL="273050" indent="-273050" algn="just" eaLnBrk="1" hangingPunct="1">
              <a:buNone/>
            </a:pPr>
            <a:r>
              <a:rPr lang="en-US" altLang="en-US" b="1" dirty="0"/>
              <a:t>Orientation:</a:t>
            </a:r>
            <a:r>
              <a:rPr lang="en-US" altLang="en-US" dirty="0"/>
              <a:t> (introduction) in which the characters, setting and time of the story are established.</a:t>
            </a:r>
          </a:p>
          <a:p>
            <a:pPr marL="273050" indent="-273050" algn="just" eaLnBrk="1" hangingPunct="1">
              <a:buNone/>
            </a:pPr>
            <a:r>
              <a:rPr lang="en-US" altLang="en-US" b="1" dirty="0"/>
              <a:t>Complication or problem:</a:t>
            </a:r>
            <a:r>
              <a:rPr lang="en-US" altLang="en-US" dirty="0"/>
              <a:t> The complication usually involves the main character(s) (often mirroring the complications in real life).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Language of a short story</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a:spLocks noGrp="1"/>
          </p:cNvSpPr>
          <p:nvPr>
            <p:ph idx="1"/>
          </p:nvPr>
        </p:nvSpPr>
        <p:spPr>
          <a:solidFill>
            <a:schemeClr val="accent4">
              <a:lumMod val="75000"/>
            </a:schemeClr>
          </a:solidFill>
        </p:spPr>
        <p:txBody>
          <a:bodyPr vert="horz" wrap="square" lIns="91440" tIns="45720" rIns="91440" bIns="45720" numCol="1" anchor="t" anchorCtr="0" compatLnSpc="1"/>
          <a:lstStyle/>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Simple language</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Descriptive language/ with descriptive adjectives</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Use of past tense to describe past events and actions</a:t>
            </a:r>
          </a:p>
          <a:p>
            <a:pPr marL="365125" marR="0" lvl="0" indent="-282575"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499350" cy="1143000"/>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How to </a:t>
            </a:r>
            <a:r>
              <a:rPr kumimoji="0" lang="en-US" sz="4000" b="1" i="0" u="none" strike="noStrike" kern="1200" cap="none" spc="0" normalizeH="0" baseline="0" noProof="0" dirty="0" err="1"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analyse</a:t>
            </a: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 a short story</a:t>
            </a:r>
          </a:p>
        </p:txBody>
      </p:sp>
      <p:sp>
        <p:nvSpPr>
          <p:cNvPr id="3"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anchor="t" anchorCtr="0" compatLnSpc="1">
            <a:normAutofit fontScale="325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The title of the story, (the date of its original publication)</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The author's name and basic dates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The name (if any) of the central character, together with a description of that character's main traits or features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 Other characters in the story</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 A short description of the setting</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6. The narrator of the story (to identify him or her is, of course, to define the point of view from which the story is told)</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7. A terse summary of the main events of the story, given in chronological order</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A description of the general tone of the story; the author's apparent feelings toward the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central character or the main events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Some comments on the style in which the story is written (brief illustrative quotations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are helpful as space permits)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Whatever kinds of irony the story contains, and what they contribute to the story</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In a sentence, the story's main theme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12. Leading symbols (if the story has any), with a guess at whatever each symbol suggests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13. Evaluation of the story as a whole (your personal view)</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Times New Roman" panose="02020603050405020304" pitchFamily="18" charset="0"/>
                <a:ea typeface="+mj-ea"/>
                <a:cs typeface="Times New Roman" panose="02020603050405020304" pitchFamily="18" charset="0"/>
              </a:rPr>
              <a:t>II.4. Novella</a:t>
            </a:r>
          </a:p>
        </p:txBody>
      </p:sp>
      <p:sp>
        <p:nvSpPr>
          <p:cNvPr id="44034"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rtlCol="0" anchor="t" anchorCtr="0" compatLnSpc="1">
            <a:normAutofit fontScale="775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II.4. Novella: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There is not much to say about the term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novella’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term was used firstly by the Italian write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Giovani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Boccaccio to refer to short narratives.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that genre that gave birth to the novel. The latter was introduced into English language following the translation of these short narratives.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Today, the term novella denotes short novels. </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Example: Alex La </a:t>
            </a:r>
            <a:r>
              <a:rPr kumimoji="0" lang="en-US" sz="3000" b="1" i="0" u="none" strike="noStrike" kern="1200" cap="none" spc="0" normalizeH="0" baseline="0" noProof="0" dirty="0" err="1" smtClean="0">
                <a:ln>
                  <a:noFill/>
                </a:ln>
                <a:solidFill>
                  <a:schemeClr val="tx1"/>
                </a:solidFill>
                <a:effectLst/>
                <a:uLnTx/>
                <a:uFillTx/>
                <a:latin typeface="+mn-lt"/>
                <a:ea typeface="+mn-ea"/>
                <a:cs typeface="+mn-cs"/>
              </a:rPr>
              <a:t>Guma’s</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1" i="1" u="none" strike="noStrike" kern="1200" cap="none" spc="0" normalizeH="0" baseline="0" noProof="0" dirty="0" smtClean="0">
                <a:ln>
                  <a:noFill/>
                </a:ln>
                <a:solidFill>
                  <a:schemeClr val="tx1"/>
                </a:solidFill>
                <a:effectLst/>
                <a:uLnTx/>
                <a:uFillTx/>
                <a:latin typeface="+mn-lt"/>
                <a:ea typeface="+mn-ea"/>
                <a:cs typeface="+mn-cs"/>
              </a:rPr>
              <a:t>A Walk in the Night, </a:t>
            </a:r>
            <a:r>
              <a:rPr kumimoji="0" lang="en-US" sz="3000" b="1" i="0" u="none" strike="noStrike" kern="1200" cap="none" spc="0" normalizeH="0" baseline="0" noProof="0" dirty="0" err="1" smtClean="0">
                <a:ln>
                  <a:noFill/>
                </a:ln>
                <a:solidFill>
                  <a:schemeClr val="tx1"/>
                </a:solidFill>
                <a:effectLst/>
                <a:uLnTx/>
                <a:uFillTx/>
                <a:latin typeface="+mn-lt"/>
                <a:ea typeface="+mn-ea"/>
                <a:cs typeface="+mn-cs"/>
              </a:rPr>
              <a:t>Mariama</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1" i="0" u="none" strike="noStrike" kern="1200" cap="none" spc="0" normalizeH="0" baseline="0" noProof="0" dirty="0" err="1" smtClean="0">
                <a:ln>
                  <a:noFill/>
                </a:ln>
                <a:solidFill>
                  <a:schemeClr val="tx1"/>
                </a:solidFill>
                <a:effectLst/>
                <a:uLnTx/>
                <a:uFillTx/>
                <a:latin typeface="+mn-lt"/>
                <a:ea typeface="+mn-ea"/>
                <a:cs typeface="+mn-cs"/>
              </a:rPr>
              <a:t>B</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â</a:t>
            </a:r>
            <a:r>
              <a:rPr kumimoji="0" lang="en-US" sz="3000" b="1" i="0" u="none" strike="noStrike" kern="1200" cap="none" spc="0" normalizeH="0" baseline="0" noProof="0" dirty="0" err="1" smtClean="0">
                <a:ln>
                  <a:noFill/>
                </a:ln>
                <a:solidFill>
                  <a:schemeClr val="tx1"/>
                </a:solidFill>
                <a:effectLst/>
                <a:uLnTx/>
                <a:uFillTx/>
                <a:latin typeface="+mn-lt"/>
                <a:ea typeface="+mn-ea"/>
                <a:cs typeface="+mn-cs"/>
              </a:rPr>
              <a:t>’s</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1" i="1" u="none" strike="noStrike" kern="1200" cap="none" spc="0" normalizeH="0" baseline="0" noProof="0" dirty="0" smtClean="0">
                <a:ln>
                  <a:noFill/>
                </a:ln>
                <a:solidFill>
                  <a:schemeClr val="tx1"/>
                </a:solidFill>
                <a:effectLst/>
                <a:uLnTx/>
                <a:uFillTx/>
                <a:latin typeface="+mn-lt"/>
                <a:ea typeface="+mn-ea"/>
                <a:cs typeface="+mn-cs"/>
              </a:rPr>
              <a:t>So Long a Letter</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II.5. Novel</a:t>
            </a: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5058"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rtlCol="0" anchor="t" anchorCtr="0" compatLnSpc="1">
            <a:normAutofit fontScale="775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II.5.1. What is a novel?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 novel is defined as a long work of fiction written in prose form.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As opposed to drama and poetry, it follows the conventional rules of grammar, using sentences and paragraphs.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novel involves many characters and tells a complex story.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novel shapes characters in different situations. It can combine stories that are interrelated.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II.5.2. Elements of the novel </a:t>
            </a:r>
            <a: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t>
            </a:r>
            <a:b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46082"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rtlCol="0" anchor="t" anchorCtr="0" compatLnSpc="1">
            <a:normAutofit fontScale="850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II.5.2.1 Plot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Bichachi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et al(2011, p 5-6) put it that plot of a novel refers to the </a:t>
            </a:r>
            <a:r>
              <a:rPr kumimoji="0" lang="en-US" sz="3200" b="0" i="0" u="none" strike="noStrike" kern="1200" cap="none" spc="0" normalizeH="0" baseline="0" noProof="0" dirty="0" smtClean="0">
                <a:ln>
                  <a:noFill/>
                </a:ln>
                <a:solidFill>
                  <a:srgbClr val="00B0F0"/>
                </a:solidFill>
                <a:effectLst/>
                <a:uLnTx/>
                <a:uFillTx/>
                <a:latin typeface="+mn-lt"/>
                <a:ea typeface="+mn-ea"/>
                <a:cs typeface="+mn-cs"/>
              </a:rPr>
              <a:t>chronological arrangement of events in a story and how they impact on the 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amework or skeleton on which the storbuilt.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Plot consists of the relationship among the events or incidents in a story; how one events lead to another.</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1" i="0" u="none" strike="noStrike" kern="1200" cap="none" spc="0" normalizeH="0" baseline="0" noProof="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II.2. Why do we read prose?</a:t>
            </a:r>
            <a:r>
              <a:rPr kumimoji="0" lang="en-US" sz="4300" b="1" i="0" u="none" strike="noStrike" kern="1200" cap="none" spc="0" normalizeH="0" baseline="0" noProof="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en-US" sz="4300" b="1" i="0" u="none" strike="noStrike" kern="1200" cap="none" spc="0" normalizeH="0" baseline="0" noProof="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en-US" sz="4300" b="1" i="0" u="none" strike="noStrike" kern="1200" cap="none" spc="0" normalizeH="0" baseline="0" noProof="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37890" name="Content Placeholder 2"/>
          <p:cNvSpPr>
            <a:spLocks noGrp="1"/>
          </p:cNvSpPr>
          <p:nvPr>
            <p:ph idx="1"/>
          </p:nvPr>
        </p:nvSpPr>
        <p:spPr>
          <a:solidFill>
            <a:schemeClr val="accent4">
              <a:lumMod val="75000"/>
            </a:schemeClr>
          </a:solidFill>
          <a:ln>
            <a:solidFill>
              <a:schemeClr val="accent2"/>
            </a:solidFill>
          </a:ln>
        </p:spPr>
        <p:txBody>
          <a:bodyPr vert="horz" wrap="square" lIns="91440" tIns="45720" rIns="91440" bIns="45720" numCol="1" rtlCol="0" anchor="t" anchorCtr="0" compatLnSpc="1">
            <a:normAutofit fontScale="850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People read literature for a variety of reasons.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These reasons change with age, interest and the type of literature we are reading.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Basic reasons for reading short stories include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pleasure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Most readers read stories for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enjoyment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Reasons for reading include the following:</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may read stories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to pass the time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We also read for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information and knowledge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Cont’d</a:t>
            </a:r>
          </a:p>
        </p:txBody>
      </p:sp>
      <p:sp>
        <p:nvSpPr>
          <p:cNvPr id="47106"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rtlCol="0" anchor="t" anchorCtr="0" compatLnSpc="1">
            <a:normAutofit fontScale="700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Elsewhere, plot is termed as a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sequence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of</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events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 a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summary</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of</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events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incidents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a text organized in a </a:t>
            </a:r>
            <a:r>
              <a:rPr kumimoji="0" lang="en-US" sz="3200" b="1" i="0" u="none" strike="noStrike" kern="1200" cap="none" spc="0" normalizeH="0" baseline="0" noProof="0" dirty="0" smtClean="0">
                <a:ln>
                  <a:noFill/>
                </a:ln>
                <a:solidFill>
                  <a:srgbClr val="00B050"/>
                </a:solidFill>
                <a:effectLst/>
                <a:uLnTx/>
                <a:uFillTx/>
                <a:latin typeface="+mn-lt"/>
                <a:ea typeface="+mn-ea"/>
                <a:cs typeface="+mn-cs"/>
              </a:rPr>
              <a:t>cause-and- effects relationship</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example, it is said that when one says “</a:t>
            </a:r>
            <a:r>
              <a:rPr kumimoji="0" lang="en-US"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The king died and the queen died later</a:t>
            </a:r>
            <a:r>
              <a:rPr kumimoji="0" lang="en-US" sz="3200" b="0" i="0"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this is not a plot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But when one says “</a:t>
            </a:r>
            <a:r>
              <a:rPr kumimoji="0" lang="en-US"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The king died and the queen died of a grief</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this qualifies to be a plot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because the death of the king causes the death of the queen.</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Types of plot</a:t>
            </a:r>
            <a: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56323"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anchor="t" anchorCtr="0" compatLnSpc="1">
            <a:normAutofit fontScale="925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Some plots follow a chronological order that is from the beginning to the end. This type of plot is referred to as a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linear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plot.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Cyclical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plots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These are referred to as the one which are in a circular form. These types of plots do not indicate the beginning event but later discovered after connecting all the events.</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Complex plot</a:t>
            </a:r>
          </a:p>
        </p:txBody>
      </p:sp>
      <p:sp>
        <p:nvSpPr>
          <p:cNvPr id="57347"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anchor="t" anchorCtr="0" compatLnSpc="1">
            <a:normAutofit lnSpcReduction="1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Complex plots: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These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are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forms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plots whereby two or more events are running in the same text in a cause and effect relationship. </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main overrunning plot is called the major or main plot and the shorter one is called the sub-plot.</a:t>
            </a: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panose="05000000000000000000"/>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II.5.2.2. Characters </a:t>
            </a:r>
            <a:br>
              <a:rPr kumimoji="0" lang="en-US"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3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8371" name="Content Placeholder 2"/>
          <p:cNvSpPr>
            <a:spLocks noGrp="1"/>
          </p:cNvSpPr>
          <p:nvPr>
            <p:ph idx="1"/>
          </p:nvPr>
        </p:nvSpPr>
        <p:spPr>
          <a:solidFill>
            <a:schemeClr val="accent4">
              <a:lumMod val="75000"/>
            </a:schemeClr>
          </a:solidFill>
          <a:ln>
            <a:solidFill>
              <a:schemeClr val="accent1"/>
            </a:solidFill>
          </a:ln>
        </p:spPr>
        <p:txBody>
          <a:bodyPr vert="horz" wrap="square" lIns="91440" tIns="45720" rIns="91440" bIns="45720" numCol="1" anchor="t" anchorCtr="0" compatLnSpc="1">
            <a:normAutofit fontScale="85000" lnSpcReduction="20000"/>
          </a:bodyPr>
          <a:lstStyle/>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None/>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Characterization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the process of shaping characters in the story. It makes a text vivid.</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fictional people who participate in the events, whose personalities may be revealed through dialogue. </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Characters are of different types: Major characters, minor characters, flat characters, round characters, stock characters, protagonists /antagonists.</a:t>
            </a:r>
          </a:p>
          <a:p>
            <a:pPr marL="365125" marR="0" lvl="0" indent="-282575"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916400" y="3541680"/>
              <a:ext cx="889200" cy="1213920"/>
            </p14:xfrm>
          </p:contentPart>
        </mc:Choice>
        <mc:Fallback xmlns="">
          <p:pic>
            <p:nvPicPr>
              <p:cNvPr id="2" name="Ink 1"/>
            </p:nvPicPr>
            <p:blipFill>
              <a:blip r:embed="rId3"/>
            </p:blipFill>
            <p:spPr>
              <a:xfrm>
                <a:off x="7916400" y="3541680"/>
                <a:ext cx="889200" cy="1213920"/>
              </a:xfrm>
              <a:prstGeom prst="rect"/>
            </p:spPr>
          </p:pic>
        </mc:Fallback>
      </mc:AlternateContent>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Types of characters</a:t>
            </a:r>
          </a:p>
        </p:txBody>
      </p:sp>
      <p:sp>
        <p:nvSpPr>
          <p:cNvPr id="59395"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anchor="t" anchorCtr="0" compatLnSpc="1">
            <a:normAutofit fontScale="85000" lnSpcReduction="20000"/>
          </a:bodyPr>
          <a:lstStyle/>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those who are involved throughout the story. They are commonly known as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protagonists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 the stories. </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Minor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those who do not get involved throughout the text or story but their contribution should not be underestimated. </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Flat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those whose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behaviours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never change. If they are good, they do it up to the end. </a:t>
            </a:r>
          </a:p>
          <a:p>
            <a:pPr marL="365125" marR="0" lvl="0" indent="-282575"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Characters(cont’d)</a:t>
            </a:r>
          </a:p>
        </p:txBody>
      </p:sp>
      <p:sp>
        <p:nvSpPr>
          <p:cNvPr id="60419"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anchor="t" anchorCtr="0" compatLnSpc="1">
            <a:normAutofit fontScale="85000" lnSpcReduction="20000"/>
          </a:bodyPr>
          <a:lstStyle/>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Round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those who keep changing their traits, either from the good ones to the bad ones and vice versa. </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Stock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characters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those who represent the wish of the community. This category of character is often met in Drama.</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Antagonists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characters who equally appear throughout the story. They often fight the good aspects that a protagonist has.</a:t>
            </a:r>
          </a:p>
          <a:p>
            <a:pPr marL="365125" marR="0" lvl="0" indent="-282575"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II.5.2.3. Setting</a:t>
            </a:r>
            <a:b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53250"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rtlCol="0" anchor="t" anchorCtr="0" compatLnSpc="1">
            <a:normAutofit fontScale="850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Refers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where the story will take place and when the story takes place.</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place or location of the action.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setting provides the historical and cultural context for characters.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etting consists of the time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when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place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where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story occurs. As such, there are two types of setting namely</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temporal setting (time)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spatial setting (place).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Setting and characters</a:t>
            </a:r>
          </a:p>
        </p:txBody>
      </p:sp>
      <p:sp>
        <p:nvSpPr>
          <p:cNvPr id="62467" name="Content Placeholder 2"/>
          <p:cNvSpPr>
            <a:spLocks noGrp="1"/>
          </p:cNvSpPr>
          <p:nvPr>
            <p:ph idx="1"/>
          </p:nvPr>
        </p:nvSpPr>
        <p:spPr>
          <a:solidFill>
            <a:schemeClr val="accent4">
              <a:lumMod val="75000"/>
            </a:schemeClr>
          </a:solidFill>
          <a:ln>
            <a:solidFill>
              <a:srgbClr val="FFC000"/>
            </a:solidFill>
          </a:ln>
        </p:spPr>
        <p:txBody>
          <a:bodyPr vert="horz" wrap="square" lIns="91440" tIns="45720" rIns="91440" bIns="45720" numCol="1" anchor="t" anchorCtr="0" compatLnSpc="1">
            <a:normAutofit fontScale="92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Setting and characters cannot be disconnected because characters respond to the world in which they live in and at a particular time as revealed in the story. </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Thus setting is another way of showing characters simply because it can often symbolize the emotional state of characters.</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II.5.2.4. Themes and ideas</a:t>
            </a:r>
            <a:b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63491" name="Content Placeholder 2"/>
          <p:cNvSpPr>
            <a:spLocks noGrp="1"/>
          </p:cNvSpPr>
          <p:nvPr>
            <p:ph idx="1"/>
          </p:nvPr>
        </p:nvSpPr>
        <p:spPr>
          <a:solidFill>
            <a:schemeClr val="accent2">
              <a:lumMod val="75000"/>
            </a:schemeClr>
          </a:solidFill>
          <a:ln>
            <a:solidFill>
              <a:srgbClr val="FFC000"/>
            </a:solidFill>
          </a:ln>
        </p:spPr>
        <p:txBody>
          <a:bodyPr vert="horz" wrap="square" lIns="91440" tIns="45720" rIns="91440" bIns="45720" numCol="1" anchor="t" anchorCtr="0" compatLnSpc="1">
            <a:normAutofit fontScale="77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Themes are messages that a writer wants to convey to the audience. They flourish in stories be it in fiction or nonfiction prose.  </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Some of the themes encountered are: </a:t>
            </a:r>
            <a:r>
              <a:rPr kumimoji="0" lang="en-US"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love affairs, social conflict, religiousness, clash of culture, politics, corruption, war and heroism, struggle for independence, gender issues, traditional versus modernity, racial discrimination, conflicts of generations</a:t>
            </a:r>
            <a:r>
              <a:rPr kumimoji="0" lang="en-US" sz="3200" b="0" i="0"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many other daily life problems.</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II.5.2.5. Point of view. </a:t>
            </a:r>
            <a:b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64515" name="Content Placeholder 2"/>
          <p:cNvSpPr>
            <a:spLocks noGrp="1"/>
          </p:cNvSpPr>
          <p:nvPr>
            <p:ph idx="1"/>
          </p:nvPr>
        </p:nvSpPr>
        <p:spPr>
          <a:solidFill>
            <a:schemeClr val="accent2">
              <a:lumMod val="75000"/>
            </a:schemeClr>
          </a:solidFill>
          <a:ln>
            <a:solidFill>
              <a:srgbClr val="FFC000"/>
            </a:solidFill>
          </a:ln>
        </p:spPr>
        <p:txBody>
          <a:bodyPr vert="horz" wrap="square" lIns="91440" tIns="45720" rIns="91440" bIns="45720" numCol="1" anchor="t" anchorCtr="0" compatLnSpc="1">
            <a:normAutofit fontScale="92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1" u="none" strike="noStrike" kern="1200" cap="none" spc="0" normalizeH="0" baseline="0" noProof="0" dirty="0" smtClean="0">
                <a:ln>
                  <a:noFill/>
                </a:ln>
                <a:solidFill>
                  <a:schemeClr val="accent4">
                    <a:lumMod val="75000"/>
                  </a:schemeClr>
                </a:solidFill>
                <a:effectLst/>
                <a:uLnTx/>
                <a:uFillTx/>
                <a:latin typeface="+mn-lt"/>
                <a:ea typeface="+mn-ea"/>
                <a:cs typeface="+mn-cs"/>
              </a:rPr>
              <a:t>Point of view</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or the way a story is presented, is another part of the story. </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writer may tell the story in the first person, using the pronoun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as though the narrator were a major or minor character in it. </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writer may also use the third person method in which the narrator stands apart from the characters and uses pronouns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HE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SHE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t>
            </a:r>
            <a:r>
              <a:rPr kumimoji="0" lang="en-US" sz="2800" b="0"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   Reasons for reading prose (cont’d)</a:t>
            </a:r>
          </a:p>
        </p:txBody>
      </p:sp>
      <p:sp>
        <p:nvSpPr>
          <p:cNvPr id="38914" name="Content Placeholder 2"/>
          <p:cNvSpPr>
            <a:spLocks noGrp="1"/>
          </p:cNvSpPr>
          <p:nvPr>
            <p:ph idx="1"/>
          </p:nvPr>
        </p:nvSpPr>
        <p:spPr>
          <a:solidFill>
            <a:schemeClr val="accent4">
              <a:lumMod val="75000"/>
            </a:schemeClr>
          </a:solidFill>
          <a:ln>
            <a:solidFill>
              <a:schemeClr val="accent2"/>
            </a:solidFill>
          </a:ln>
        </p:spPr>
        <p:txBody>
          <a:bodyPr vert="horz" wrap="square" lIns="91440" tIns="45720" rIns="91440" bIns="45720" numCol="1" rtlCol="0" anchor="t" anchorCtr="0" compatLnSpc="1">
            <a:normAutofit fontScale="775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When people read, they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find pleasure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learning about life, and reading may help us find possible solutions to our daily problems. when readers meet in books people whose problems are like our own.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Through short stories, people sometimes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understand situations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could not otherwise understand in real life.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People also read simply </a:t>
            </a:r>
            <a:r>
              <a:rPr kumimoji="0" lang="en-US" sz="3200" b="0" i="0" u="none" strike="noStrike" kern="1200" cap="none" spc="0" normalizeH="0" baseline="0" noProof="0" dirty="0" smtClean="0">
                <a:ln>
                  <a:noFill/>
                </a:ln>
                <a:solidFill>
                  <a:srgbClr val="0070C0"/>
                </a:solidFill>
                <a:effectLst/>
                <a:uLnTx/>
                <a:uFillTx/>
                <a:latin typeface="+mn-lt"/>
                <a:ea typeface="+mn-ea"/>
                <a:cs typeface="+mn-cs"/>
              </a:rPr>
              <a:t>for enjoyment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 arrangement of words.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The third person point of view</a:t>
            </a:r>
          </a:p>
        </p:txBody>
      </p:sp>
      <p:sp>
        <p:nvSpPr>
          <p:cNvPr id="65539" name="Content Placeholder 2"/>
          <p:cNvSpPr>
            <a:spLocks noGrp="1"/>
          </p:cNvSpPr>
          <p:nvPr>
            <p:ph idx="1"/>
          </p:nvPr>
        </p:nvSpPr>
        <p:spPr>
          <a:solidFill>
            <a:schemeClr val="accent2">
              <a:lumMod val="75000"/>
            </a:schemeClr>
          </a:solidFill>
          <a:ln>
            <a:solidFill>
              <a:srgbClr val="FFC000"/>
            </a:solidFill>
          </a:ln>
        </p:spPr>
        <p:txBody>
          <a:bodyPr vert="horz" wrap="square" lIns="91440" tIns="45720" rIns="91440" bIns="45720" numCol="1" anchor="t" anchorCtr="0" compatLnSpc="1">
            <a:normAutofit fontScale="925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the third person limited point of view, the narrator describes events as the single character might see and hear them. </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the third person omniscient, or all knowing point of view, the narrator reports on what several characters are thinking and feeling. </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Wingdings" panose="0500000000000000000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II.6. Narrative techniques</a:t>
            </a:r>
            <a:b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91139" name="Content Placeholder 2"/>
          <p:cNvSpPr>
            <a:spLocks noGrp="1"/>
          </p:cNvSpPr>
          <p:nvPr>
            <p:ph idx="1"/>
          </p:nvPr>
        </p:nvSpPr>
        <p:spPr>
          <a:solidFill>
            <a:schemeClr val="accent2">
              <a:lumMod val="75000"/>
            </a:schemeClr>
          </a:solidFill>
          <a:ln>
            <a:solidFill>
              <a:srgbClr val="FFC000">
                <a:alpha val="100000"/>
              </a:srgbClr>
            </a:solidFill>
            <a:miter lim="800000"/>
          </a:ln>
        </p:spPr>
        <p:txBody>
          <a:bodyPr vert="horz" wrap="square" lIns="91440" tIns="45720" rIns="91440" bIns="45720" anchor="t" anchorCtr="0"/>
          <a:lstStyle/>
          <a:p>
            <a:pPr marL="273050" indent="-273050" algn="just" eaLnBrk="1" hangingPunct="1">
              <a:buFont typeface="Wingdings" panose="05000000000000000000" pitchFamily="2" charset="2"/>
              <a:buChar char=""/>
            </a:pPr>
            <a:r>
              <a:rPr lang="en-US" altLang="en-US" dirty="0"/>
              <a:t>Narrative techniques are sets of techniques of conventions which, along with language, answer the question </a:t>
            </a:r>
            <a:r>
              <a:rPr lang="en-US" altLang="en-US" b="1" dirty="0"/>
              <a:t>“HOW”? (HOW </a:t>
            </a:r>
            <a:r>
              <a:rPr lang="en-US" altLang="en-US" dirty="0"/>
              <a:t>is</a:t>
            </a:r>
            <a:r>
              <a:rPr lang="en-US" altLang="en-US" b="1" dirty="0"/>
              <a:t> </a:t>
            </a:r>
            <a:r>
              <a:rPr lang="en-US" altLang="en-US" dirty="0"/>
              <a:t>the</a:t>
            </a:r>
            <a:r>
              <a:rPr lang="en-US" altLang="en-US" b="1" dirty="0"/>
              <a:t> </a:t>
            </a:r>
            <a:r>
              <a:rPr lang="en-US" altLang="en-US" dirty="0"/>
              <a:t>narrative</a:t>
            </a:r>
            <a:r>
              <a:rPr lang="en-US" altLang="en-US" b="1" dirty="0"/>
              <a:t> </a:t>
            </a:r>
            <a:r>
              <a:rPr lang="en-US" altLang="en-US" dirty="0"/>
              <a:t>achieved?). </a:t>
            </a:r>
          </a:p>
          <a:p>
            <a:pPr marL="273050" indent="-273050" algn="just" eaLnBrk="1" hangingPunct="1">
              <a:buFont typeface="Wingdings" panose="05000000000000000000" pitchFamily="2" charset="2"/>
              <a:buChar char=""/>
            </a:pPr>
            <a:r>
              <a:rPr lang="en-US" altLang="en-US" dirty="0"/>
              <a:t>Narrative techniques help a writer achieve his/her goal of making events and characters in a story seem true to life.  </a:t>
            </a:r>
          </a:p>
          <a:p>
            <a:pPr marL="273050" indent="-273050" eaLnBrk="1" hangingPunct="1">
              <a:buFont typeface="Wingdings" panose="05000000000000000000" pitchFamily="2" charset="2"/>
              <a:buChar char=""/>
            </a:pPr>
            <a:endParaRPr lang="en-US" alt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Narrative techniques</a:t>
            </a:r>
          </a:p>
        </p:txBody>
      </p:sp>
      <p:sp>
        <p:nvSpPr>
          <p:cNvPr id="59394" name="Content Placeholder 2"/>
          <p:cNvSpPr>
            <a:spLocks noGrp="1"/>
          </p:cNvSpPr>
          <p:nvPr>
            <p:ph idx="1"/>
          </p:nvPr>
        </p:nvSpPr>
        <p:spPr>
          <a:solidFill>
            <a:schemeClr val="accent2">
              <a:lumMod val="75000"/>
            </a:schemeClr>
          </a:solidFill>
          <a:ln>
            <a:solidFill>
              <a:srgbClr val="FFC000"/>
            </a:solidFill>
          </a:ln>
        </p:spPr>
        <p:txBody>
          <a:bodyPr vert="horz" wrap="square" lIns="91440" tIns="45720" rIns="91440" bIns="45720" numCol="1" rtlCol="0" anchor="t" anchorCtr="0" compatLnSpc="1">
            <a:normAutofit fontScale="850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They are methods involved in telling a story; the procedures used by a writer of stories.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Narrative technique is a general term (like "devices," or "resources of language") that asks you to discuss the procedures used in the telling of a story.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Examples of the techniques you might use are dialogue, flashback, foreshadowing, a frame story and many others. </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Some of narrative techniques</a:t>
            </a:r>
          </a:p>
        </p:txBody>
      </p:sp>
      <p:sp>
        <p:nvSpPr>
          <p:cNvPr id="60418" name="Content Placeholder 2"/>
          <p:cNvSpPr>
            <a:spLocks noGrp="1"/>
          </p:cNvSpPr>
          <p:nvPr>
            <p:ph idx="1"/>
          </p:nvPr>
        </p:nvSpPr>
        <p:spPr>
          <a:solidFill>
            <a:schemeClr val="accent2">
              <a:lumMod val="75000"/>
            </a:schemeClr>
          </a:solidFill>
          <a:ln>
            <a:solidFill>
              <a:schemeClr val="bg2">
                <a:lumMod val="50000"/>
              </a:schemeClr>
            </a:solidFill>
          </a:ln>
        </p:spPr>
        <p:txBody>
          <a:bodyPr vert="horz" wrap="square" lIns="91440" tIns="45720" rIns="91440" bIns="45720" numCol="1" rtlCol="0" anchor="t" anchorCtr="0" compatLnSpc="1">
            <a:normAutofit fontScale="775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rgbClr val="FF0000"/>
                </a:solidFill>
                <a:effectLst/>
                <a:uLnTx/>
                <a:uFillTx/>
                <a:latin typeface="+mn-lt"/>
                <a:ea typeface="+mn-ea"/>
                <a:cs typeface="+mn-cs"/>
              </a:rPr>
              <a:t>Dialogue</a:t>
            </a: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Dialogue is another technique that authors use to tell their stories. Dialogue is direct speech between two characters.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Authors often signify dialogue with quotation marks and a dialogue tag like "he said" or "she whispered.“</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Through dialogue, authors are able to create scenes in which characters speak to one another and voice their thoughts and feelings.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Shifts in Time</a:t>
            </a:r>
            <a:b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61442" name="Content Placeholder 2"/>
          <p:cNvSpPr>
            <a:spLocks noGrp="1"/>
          </p:cNvSpPr>
          <p:nvPr>
            <p:ph idx="1"/>
          </p:nvPr>
        </p:nvSpPr>
        <p:spPr>
          <a:solidFill>
            <a:schemeClr val="accent2">
              <a:lumMod val="75000"/>
            </a:schemeClr>
          </a:solidFill>
        </p:spPr>
        <p:txBody>
          <a:bodyPr vert="horz" wrap="square" lIns="91440" tIns="45720" rIns="91440" bIns="45720" numCol="1" rtlCol="0" anchor="t" anchorCtr="0" compatLnSpc="1">
            <a:normAutofit fontScale="850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flashback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when the storyline jumps backward to show something that has happened before the main events of the novel and that has relevance to the present story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Cfr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Ngugi’s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 Grain of Wheat)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Foreshadowing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when the narration hints at things that will happen but have not happened yet.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frame story</a:t>
            </a:r>
          </a:p>
        </p:txBody>
      </p:sp>
      <p:sp>
        <p:nvSpPr>
          <p:cNvPr id="62466" name="Content Placeholder 2"/>
          <p:cNvSpPr>
            <a:spLocks noGrp="1"/>
          </p:cNvSpPr>
          <p:nvPr>
            <p:ph idx="1"/>
          </p:nvPr>
        </p:nvSpPr>
        <p:spPr>
          <a:solidFill>
            <a:schemeClr val="accent2">
              <a:lumMod val="75000"/>
            </a:schemeClr>
          </a:solidFill>
        </p:spPr>
        <p:txBody>
          <a:bodyPr vert="horz" wrap="square" lIns="91440" tIns="45720" rIns="91440" bIns="45720" numCol="1" rtlCol="0" anchor="t" anchorCtr="0" compatLnSpc="1">
            <a:normAutofit fontScale="775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Authors might also use a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frame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story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secondary story that is not the main story of the novel but through which the main story is told.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frame story may, as in Joseph Conrad's "Heart of Darkness," be a character in the future remembering what has happened in the past.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frame story may also be, as in Emily Bronte's "Wuthering Heights," a character learning of the main story as the reader does.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Symbolism</a:t>
            </a:r>
            <a:br>
              <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63490" name="Content Placeholder 2"/>
          <p:cNvSpPr>
            <a:spLocks noGrp="1"/>
          </p:cNvSpPr>
          <p:nvPr>
            <p:ph idx="1"/>
          </p:nvPr>
        </p:nvSpPr>
        <p:spPr>
          <a:solidFill>
            <a:schemeClr val="accent2">
              <a:lumMod val="75000"/>
            </a:schemeClr>
          </a:solidFill>
        </p:spPr>
        <p:txBody>
          <a:bodyPr vert="horz" wrap="square" lIns="91440" tIns="45720" rIns="91440" bIns="45720" numCol="1" rtlCol="0" anchor="t" anchorCtr="0" compatLnSpc="1">
            <a:normAutofit fontScale="850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symbolism involves  symbols. A symbol is a thing that signifies something else. Symbols in novels are often ambiguous. For instance, in "The Great Gatsby," much of the action takes place beneath the eyes of an advertisement.</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You could argue that these eyes symbolize many things: They might be the eyes of God or the eyes of the reader or the eyes of Nick, the story's narrator. </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Imagery</a:t>
            </a:r>
          </a:p>
        </p:txBody>
      </p:sp>
      <p:sp>
        <p:nvSpPr>
          <p:cNvPr id="64514" name="Content Placeholder 2"/>
          <p:cNvSpPr>
            <a:spLocks noGrp="1"/>
          </p:cNvSpPr>
          <p:nvPr>
            <p:ph idx="1"/>
          </p:nvPr>
        </p:nvSpPr>
        <p:spPr>
          <a:solidFill>
            <a:schemeClr val="accent2">
              <a:lumMod val="75000"/>
            </a:schemeClr>
          </a:solidFill>
          <a:ln>
            <a:solidFill>
              <a:srgbClr val="C00000"/>
            </a:solidFill>
          </a:ln>
        </p:spPr>
        <p:txBody>
          <a:bodyPr vert="horz" wrap="square" lIns="91440" tIns="45720" rIns="91440" bIns="45720" numCol="1" rtlCol="0" anchor="t" anchorCtr="0" compatLnSpc="1">
            <a:normAutofit fontScale="775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Imagery is one of the narrative literary devices. It is used in both prose and poetry. Some of these devices are  </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490" algn="just"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Char char="–"/>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Simile</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 direct comparison, using like or as or as though, </a:t>
            </a:r>
            <a:r>
              <a:rPr kumimoji="0" lang="en-US" sz="30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The sea looked as rumpled as a blue quilted dressing gown. Or The wind wrapped me up like a cloak.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490" algn="just"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Metaphor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 indirect or hidden comparison,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She has a heart of stone or He is a stubborn mule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The man barked out the instructions.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Double narrator as a narrative technique</a:t>
            </a:r>
          </a:p>
        </p:txBody>
      </p:sp>
      <p:sp>
        <p:nvSpPr>
          <p:cNvPr id="66562" name="Content Placeholder 2"/>
          <p:cNvSpPr>
            <a:spLocks noGrp="1"/>
          </p:cNvSpPr>
          <p:nvPr>
            <p:ph idx="1"/>
          </p:nvPr>
        </p:nvSpPr>
        <p:spPr>
          <a:solidFill>
            <a:schemeClr val="accent4">
              <a:lumMod val="75000"/>
            </a:schemeClr>
          </a:solidFill>
          <a:ln>
            <a:solidFill>
              <a:srgbClr val="C00000"/>
            </a:solidFill>
          </a:ln>
        </p:spPr>
        <p:txBody>
          <a:bodyPr vert="horz" wrap="square" lIns="91440" tIns="45720" rIns="91440" bIns="45720" numCol="1" rtlCol="0" anchor="t" anchorCtr="0" compatLnSpc="1">
            <a:normAutofit fontScale="92500" lnSpcReduction="20000"/>
          </a:bodyPr>
          <a:lstStyle/>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Double narrator refers to a story within a story. This is a type of style by which a story is told by two narrators such as the main </a:t>
            </a:r>
            <a:r>
              <a:rPr kumimoji="0" lang="en-US" sz="3200" b="0" i="0" u="none" strike="noStrike" kern="1200" cap="none" spc="0" normalizeH="0" baseline="0" noProof="0" dirty="0" smtClean="0">
                <a:ln>
                  <a:noFill/>
                </a:ln>
                <a:solidFill>
                  <a:srgbClr val="C00000"/>
                </a:solidFill>
                <a:effectLst/>
                <a:uLnTx/>
                <a:uFillTx/>
                <a:latin typeface="+mn-lt"/>
                <a:ea typeface="+mn-ea"/>
                <a:cs typeface="+mn-cs"/>
              </a:rPr>
              <a:t>narrator</a:t>
            </a: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 and a </a:t>
            </a:r>
            <a:r>
              <a:rPr kumimoji="0" lang="en-US" sz="3200" b="0" i="0" u="none" strike="noStrike" kern="1200" cap="none" spc="0" normalizeH="0" baseline="0" noProof="0" dirty="0" smtClean="0">
                <a:ln>
                  <a:noFill/>
                </a:ln>
                <a:solidFill>
                  <a:srgbClr val="C00000"/>
                </a:solidFill>
                <a:effectLst/>
                <a:uLnTx/>
                <a:uFillTx/>
                <a:latin typeface="+mn-lt"/>
                <a:ea typeface="+mn-ea"/>
                <a:cs typeface="+mn-cs"/>
              </a:rPr>
              <a:t>prompter</a:t>
            </a: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The prompter is not actually involved in the story but introduces readers to the main narrator. An example of this type is found in Ferdinand </a:t>
            </a:r>
            <a:r>
              <a:rPr kumimoji="0" lang="en-US" sz="3200" b="0" i="0" u="none" strike="noStrike" kern="1200" cap="none" spc="0" normalizeH="0" baseline="0" noProof="0" dirty="0" err="1" smtClean="0">
                <a:ln>
                  <a:noFill/>
                </a:ln>
                <a:solidFill>
                  <a:schemeClr val="bg2">
                    <a:lumMod val="10000"/>
                  </a:schemeClr>
                </a:solidFill>
                <a:effectLst/>
                <a:uLnTx/>
                <a:uFillTx/>
                <a:latin typeface="+mn-lt"/>
                <a:ea typeface="+mn-ea"/>
                <a:cs typeface="+mn-cs"/>
              </a:rPr>
              <a:t>Oyono’s</a:t>
            </a: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r>
              <a:rPr kumimoji="0" lang="en-US" sz="3200" b="0" i="1" u="none" strike="noStrike" kern="1200" cap="none" spc="0" normalizeH="0" baseline="0" noProof="0" dirty="0" smtClean="0">
                <a:ln>
                  <a:noFill/>
                </a:ln>
                <a:solidFill>
                  <a:schemeClr val="bg2">
                    <a:lumMod val="10000"/>
                  </a:schemeClr>
                </a:solidFill>
                <a:effectLst/>
                <a:uLnTx/>
                <a:uFillTx/>
                <a:latin typeface="+mn-lt"/>
                <a:ea typeface="+mn-ea"/>
                <a:cs typeface="+mn-cs"/>
              </a:rPr>
              <a:t>House</a:t>
            </a: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 </a:t>
            </a:r>
            <a:r>
              <a:rPr kumimoji="0" lang="en-US" sz="3200" b="0" i="1" u="none" strike="noStrike" kern="1200" cap="none" spc="0" normalizeH="0" baseline="0" noProof="0" dirty="0" smtClean="0">
                <a:ln>
                  <a:noFill/>
                </a:ln>
                <a:solidFill>
                  <a:schemeClr val="bg2">
                    <a:lumMod val="10000"/>
                  </a:schemeClr>
                </a:solidFill>
                <a:effectLst/>
                <a:uLnTx/>
                <a:uFillTx/>
                <a:latin typeface="+mn-lt"/>
                <a:ea typeface="+mn-ea"/>
                <a:cs typeface="+mn-cs"/>
              </a:rPr>
              <a:t>Boy</a:t>
            </a:r>
            <a:r>
              <a:rPr kumimoji="0" lang="en-US" sz="3200" b="0" i="0" u="none" strike="noStrike" kern="1200" cap="none" spc="0" normalizeH="0" baseline="0" noProof="0" dirty="0" smtClean="0">
                <a:ln>
                  <a:noFill/>
                </a:ln>
                <a:solidFill>
                  <a:schemeClr val="bg2">
                    <a:lumMod val="10000"/>
                  </a:schemeClr>
                </a:solidFill>
                <a:effectLst/>
                <a:uLnTx/>
                <a:uFillTx/>
                <a:latin typeface="+mn-lt"/>
                <a:ea typeface="+mn-ea"/>
                <a:cs typeface="+mn-cs"/>
              </a:rPr>
              <a:t>.</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Personification</a:t>
            </a:r>
          </a:p>
        </p:txBody>
      </p:sp>
      <p:sp>
        <p:nvSpPr>
          <p:cNvPr id="72707" name="Content Placeholder 2"/>
          <p:cNvSpPr>
            <a:spLocks noGrp="1"/>
          </p:cNvSpPr>
          <p:nvPr>
            <p:ph idx="1"/>
          </p:nvPr>
        </p:nvSpPr>
        <p:spPr>
          <a:solidFill>
            <a:schemeClr val="accent4">
              <a:lumMod val="50000"/>
            </a:schemeClr>
          </a:solidFill>
          <a:ln>
            <a:solidFill>
              <a:srgbClr val="C00000"/>
            </a:solidFill>
          </a:ln>
        </p:spPr>
        <p:txBody>
          <a:bodyPr vert="horz" wrap="square" lIns="91440" tIns="45720" rIns="91440" bIns="45720" numCol="1" anchor="t" anchorCtr="0" compatLnSpc="1">
            <a:normAutofit fontScale="85000" lnSpcReduction="20000"/>
          </a:bodyPr>
          <a:lstStyle/>
          <a:p>
            <a:pPr marL="640080" marR="0" lvl="1" indent="-237490" algn="just" defTabSz="914400" rtl="0" eaLnBrk="1" fontAlgn="auto" latinLnBrk="0" hangingPunct="1">
              <a:lnSpc>
                <a:spcPct val="100000"/>
              </a:lnSpc>
              <a:spcBef>
                <a:spcPts val="550"/>
              </a:spcBef>
              <a:spcAft>
                <a:spcPts val="0"/>
              </a:spcAft>
              <a:buClr>
                <a:schemeClr val="accent1"/>
              </a:buClr>
              <a:buSzTx/>
              <a:buFont typeface="Arial" panose="020B0604020202020204" pitchFamily="34" charset="0"/>
              <a:buNone/>
              <a:defRPr/>
            </a:pPr>
            <a:r>
              <a:rPr kumimoji="0" lang="en-US" sz="2800" b="1" i="0" u="none" strike="noStrike" kern="1200" cap="none" spc="0" normalizeH="0" baseline="0" noProof="0" dirty="0" smtClean="0">
                <a:ln>
                  <a:noFill/>
                </a:ln>
                <a:solidFill>
                  <a:schemeClr val="accent4">
                    <a:lumMod val="75000"/>
                  </a:schemeClr>
                </a:solidFill>
                <a:effectLst/>
                <a:uLnTx/>
                <a:uFillTx/>
                <a:latin typeface="+mn-lt"/>
                <a:ea typeface="+mn-ea"/>
                <a:cs typeface="+mn-cs"/>
              </a:rPr>
              <a:t>Personification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consists of giving nonliving things (inanimate) living characteristics,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The steel beam clenched its muscles. Clouds limped across the sky. The pebbles on the path were grey with grief.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Rhetorical</a:t>
            </a:r>
            <a:r>
              <a:rPr kumimoji="0" lang="en-US" sz="3200" b="0" i="0" u="none" strike="noStrike" kern="1200" cap="none" spc="0" normalizeH="0" baseline="0" noProof="0" dirty="0" smtClean="0">
                <a:ln>
                  <a:noFill/>
                </a:ln>
                <a:solidFill>
                  <a:schemeClr val="accent4">
                    <a:lumMod val="75000"/>
                  </a:schemeClr>
                </a:solidFill>
                <a:effectLst/>
                <a:uLnTx/>
                <a:uFillTx/>
                <a:latin typeface="+mn-lt"/>
                <a:ea typeface="+mn-ea"/>
                <a:cs typeface="+mn-cs"/>
              </a:rPr>
              <a:t> </a:t>
            </a:r>
            <a:r>
              <a:rPr kumimoji="0" lang="en-US" sz="3200" b="1" i="0" u="none" strike="noStrike" kern="1200" cap="none" spc="0" normalizeH="0" baseline="0" noProof="0" dirty="0" smtClean="0">
                <a:ln>
                  <a:noFill/>
                </a:ln>
                <a:solidFill>
                  <a:schemeClr val="accent4">
                    <a:lumMod val="75000"/>
                  </a:schemeClr>
                </a:solidFill>
                <a:effectLst/>
                <a:uLnTx/>
                <a:uFillTx/>
                <a:latin typeface="+mn-lt"/>
                <a:ea typeface="+mn-ea"/>
                <a:cs typeface="+mn-cs"/>
              </a:rPr>
              <a:t>Questions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Often the author asks the audience questions, knowing of course that there will be no direct answer. </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is a way of involving the reader in the story at the outset,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Have you ever built a tree hut?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II.3. </a:t>
            </a:r>
            <a:r>
              <a:rPr kumimoji="0" lang="en-US" sz="2800" b="1" i="0" u="none" strike="noStrike" kern="1200" cap="none" spc="0" normalizeH="0" baseline="0" noProof="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Types of prose</a:t>
            </a:r>
            <a:r>
              <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r>
            <a:br>
              <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54275"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lnSpcReduction="10000"/>
          </a:bodyPr>
          <a:lstStyle/>
          <a:p>
            <a:pPr marL="273050" indent="-273050" eaLnBrk="1" hangingPunct="1">
              <a:buFont typeface="Wingdings" panose="05000000000000000000" pitchFamily="2" charset="2"/>
              <a:buChar char=""/>
            </a:pPr>
            <a:r>
              <a:rPr lang="en-US" altLang="en-US" b="1" dirty="0">
                <a:solidFill>
                  <a:schemeClr val="accent5">
                    <a:lumMod val="50000"/>
                  </a:schemeClr>
                </a:solidFill>
              </a:rPr>
              <a:t>II.3.1. Short story</a:t>
            </a:r>
            <a:r>
              <a:rPr lang="en-US" altLang="en-US" b="1" dirty="0"/>
              <a:t> </a:t>
            </a:r>
            <a:endParaRPr lang="en-US" altLang="en-US" dirty="0"/>
          </a:p>
          <a:p>
            <a:pPr marL="273050" indent="-273050" algn="just" eaLnBrk="1" hangingPunct="1">
              <a:buFont typeface="Wingdings" panose="05000000000000000000" pitchFamily="2" charset="2"/>
              <a:buChar char=""/>
            </a:pPr>
            <a:r>
              <a:rPr lang="en-US" altLang="en-US" dirty="0"/>
              <a:t>A short story is a type of story which often has a narrator: either a character or an impersonal life, who tells a story from a particular point of view. </a:t>
            </a:r>
          </a:p>
          <a:p>
            <a:pPr marL="273050" indent="-273050" algn="just" eaLnBrk="1" hangingPunct="1">
              <a:buFont typeface="Wingdings" panose="05000000000000000000" pitchFamily="2" charset="2"/>
              <a:buChar char=""/>
            </a:pPr>
            <a:r>
              <a:rPr lang="en-US" altLang="en-US" sz="2800" dirty="0"/>
              <a:t>A short story is </a:t>
            </a:r>
            <a:r>
              <a:rPr lang="en-US" altLang="en-US" sz="2800" dirty="0">
                <a:solidFill>
                  <a:srgbClr val="00B050"/>
                </a:solidFill>
              </a:rPr>
              <a:t>a short piece of fiction that has a simple plot, and few settings</a:t>
            </a:r>
            <a:r>
              <a:rPr lang="en-US" altLang="en-US" sz="2800" dirty="0">
                <a:solidFill>
                  <a:srgbClr val="FFC000"/>
                </a:solidFill>
              </a:rPr>
              <a:t>. </a:t>
            </a:r>
            <a:r>
              <a:rPr lang="en-US" altLang="en-US" sz="2800" dirty="0"/>
              <a:t>Short stories often revolve around a key incident that reveals insights about its main characters. </a:t>
            </a:r>
          </a:p>
          <a:p>
            <a:pPr marL="273050" indent="-273050" eaLnBrk="1" hangingPunct="1">
              <a:buFont typeface="Wingdings" panose="05000000000000000000" pitchFamily="2" charset="2"/>
              <a:buChar char=""/>
            </a:pPr>
            <a:endParaRPr lang="en-US" alt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Episodic plot as a narrative technique</a:t>
            </a:r>
          </a:p>
        </p:txBody>
      </p:sp>
      <p:sp>
        <p:nvSpPr>
          <p:cNvPr id="101379" name="Content Placeholder 2"/>
          <p:cNvSpPr>
            <a:spLocks noGrp="1"/>
          </p:cNvSpPr>
          <p:nvPr>
            <p:ph idx="1"/>
          </p:nvPr>
        </p:nvSpPr>
        <p:spPr>
          <a:solidFill>
            <a:schemeClr val="bg2">
              <a:alpha val="100000"/>
            </a:schemeClr>
          </a:solidFill>
          <a:ln>
            <a:solidFill>
              <a:srgbClr val="C00000">
                <a:alpha val="100000"/>
              </a:srgbClr>
            </a:solidFill>
            <a:miter lim="800000"/>
          </a:ln>
        </p:spPr>
        <p:txBody>
          <a:bodyPr vert="horz" wrap="square" lIns="91440" tIns="45720" rIns="91440" bIns="45720" anchor="t" anchorCtr="0"/>
          <a:lstStyle/>
          <a:p>
            <a:pPr marL="273050" indent="-273050" algn="just" eaLnBrk="1" hangingPunct="1">
              <a:buFont typeface="Wingdings" panose="05000000000000000000" pitchFamily="2" charset="2"/>
              <a:buChar char=""/>
            </a:pPr>
            <a:r>
              <a:rPr lang="en-US" altLang="en-US" dirty="0"/>
              <a:t>The use of episodic plot is another narrative technique as in Okot p’ Bitek’s </a:t>
            </a:r>
            <a:r>
              <a:rPr lang="en-US" altLang="en-US" i="1" dirty="0"/>
              <a:t>Song</a:t>
            </a:r>
            <a:r>
              <a:rPr lang="en-US" altLang="en-US" dirty="0"/>
              <a:t> </a:t>
            </a:r>
            <a:r>
              <a:rPr lang="en-US" altLang="en-US" i="1" dirty="0"/>
              <a:t>of</a:t>
            </a:r>
            <a:r>
              <a:rPr lang="en-US" altLang="en-US" dirty="0"/>
              <a:t> </a:t>
            </a:r>
            <a:r>
              <a:rPr lang="en-US" altLang="en-US" i="1" dirty="0"/>
              <a:t>Lawino</a:t>
            </a:r>
            <a:r>
              <a:rPr lang="en-US" altLang="en-US" dirty="0"/>
              <a:t> and </a:t>
            </a:r>
            <a:r>
              <a:rPr lang="en-US" altLang="en-US" i="1" dirty="0"/>
              <a:t>Song</a:t>
            </a:r>
            <a:r>
              <a:rPr lang="en-US" altLang="en-US" dirty="0"/>
              <a:t> </a:t>
            </a:r>
            <a:r>
              <a:rPr lang="en-US" altLang="en-US" i="1" dirty="0"/>
              <a:t>of</a:t>
            </a:r>
            <a:r>
              <a:rPr lang="en-US" altLang="en-US" dirty="0"/>
              <a:t> </a:t>
            </a:r>
            <a:r>
              <a:rPr lang="en-US" altLang="en-US" i="1" dirty="0"/>
              <a:t>Ocol</a:t>
            </a:r>
            <a:r>
              <a:rPr lang="en-US" altLang="en-US" dirty="0"/>
              <a:t>.  This is one of the reasons why the two texts are ranged among poems and novels. </a:t>
            </a:r>
          </a:p>
          <a:p>
            <a:pPr marL="273050" indent="-273050" algn="just" eaLnBrk="1" hangingPunct="1">
              <a:buFont typeface="Wingdings" panose="05000000000000000000" pitchFamily="2" charset="2"/>
              <a:buChar char=""/>
            </a:pPr>
            <a:r>
              <a:rPr lang="en-US" altLang="en-US" dirty="0"/>
              <a:t>Another narrative style that writers employ is starting the story at the end as in Achebe’s </a:t>
            </a:r>
            <a:r>
              <a:rPr lang="en-US" altLang="en-US" i="1" dirty="0"/>
              <a:t>No</a:t>
            </a:r>
            <a:r>
              <a:rPr lang="en-US" altLang="en-US" dirty="0"/>
              <a:t> </a:t>
            </a:r>
            <a:r>
              <a:rPr lang="en-US" altLang="en-US" i="1" dirty="0"/>
              <a:t>Longer</a:t>
            </a:r>
            <a:r>
              <a:rPr lang="en-US" altLang="en-US" dirty="0"/>
              <a:t> </a:t>
            </a:r>
            <a:r>
              <a:rPr lang="en-US" altLang="en-US" i="1" dirty="0"/>
              <a:t>at</a:t>
            </a:r>
            <a:r>
              <a:rPr lang="en-US" altLang="en-US" dirty="0"/>
              <a:t> </a:t>
            </a:r>
            <a:r>
              <a:rPr lang="en-US" altLang="en-US" i="1" dirty="0"/>
              <a:t>Ease</a:t>
            </a:r>
            <a:r>
              <a:rPr lang="en-US" altLang="en-US" dirty="0"/>
              <a:t>.</a:t>
            </a:r>
            <a:r>
              <a:rPr lang="en-US" altLang="en-US" b="1" dirty="0"/>
              <a:t> </a:t>
            </a:r>
            <a:endParaRPr lang="en-US" altLang="en-US" dirty="0"/>
          </a:p>
          <a:p>
            <a:pPr marL="273050" indent="-273050" eaLnBrk="1" hangingPunct="1">
              <a:buFont typeface="Wingdings" panose="05000000000000000000" pitchFamily="2" charset="2"/>
              <a:buChar char=""/>
            </a:pPr>
            <a:endParaRPr lang="en-US" alt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How to analyze a  novel: </a:t>
            </a:r>
            <a:r>
              <a:rPr kumimoji="0" lang="en-US" sz="4000" b="1" i="0" u="none" strike="noStrike" kern="1200" cap="none" spc="0" normalizeH="0" baseline="0" noProof="0" dirty="0" smtClean="0">
                <a:ln>
                  <a:noFill/>
                </a:ln>
                <a:solidFill>
                  <a:srgbClr val="00B050"/>
                </a:solidFill>
                <a:effectLst>
                  <a:outerShdw blurRad="50000" dist="30000" dir="5400000" algn="tl" rotWithShape="0">
                    <a:srgbClr val="000000">
                      <a:alpha val="30000"/>
                    </a:srgbClr>
                  </a:outerShdw>
                </a:effectLst>
                <a:uLnTx/>
                <a:uFillTx/>
                <a:latin typeface="+mj-lt"/>
                <a:ea typeface="+mj-ea"/>
                <a:cs typeface="+mj-cs"/>
              </a:rPr>
              <a:t>focus</a:t>
            </a:r>
            <a:r>
              <a:rPr kumimoji="0" lang="en-US" sz="40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40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4000" b="1" i="0" u="none" strike="noStrike" kern="1200" cap="none" spc="0" normalizeH="0" baseline="0" noProof="0" dirty="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a:spLocks noGrp="1"/>
          </p:cNvSpPr>
          <p:nvPr>
            <p:ph idx="1"/>
          </p:nvPr>
        </p:nvSpPr>
        <p:spPr>
          <a:solidFill>
            <a:schemeClr val="bg2"/>
          </a:solidFill>
          <a:ln>
            <a:solidFill>
              <a:srgbClr val="C00000"/>
            </a:solidFill>
          </a:ln>
        </p:spPr>
        <p:txBody>
          <a:bodyPr vert="horz" wrap="square" lIns="91440" tIns="45720" rIns="91440" bIns="45720" numCol="1" anchor="t" anchorCtr="0" compatLnSpc="1">
            <a:normAutofit fontScale="475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To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analyse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 novel, the focus is put on these elements: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Author and title; date of publication</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2. Name (if any) of central character and character's important traits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3. Point of view</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4. Setting of action; significance, if any, of setting</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5. Summary of plot</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6. Nature of conflict</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7. Tone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8. Style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9. Central event(s)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10. Theme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11. Evaluation</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300" b="1"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Plot, setting, structure</a:t>
            </a:r>
            <a:r>
              <a:rPr kumimoji="0" lang="en-US" sz="4300" b="0" i="0" u="none" strike="noStrike" kern="1200" cap="none" spc="0" normalizeH="0" baseline="0" noProof="0" dirty="0" smtClean="0">
                <a:ln>
                  <a:noFill/>
                </a:ln>
                <a:solidFill>
                  <a:schemeClr val="accent4">
                    <a:lumMod val="75000"/>
                  </a:schemeClr>
                </a:solidFill>
                <a:effectLst>
                  <a:outerShdw blurRad="50000" dist="30000" dir="5400000" algn="tl" rotWithShape="0">
                    <a:srgbClr val="000000">
                      <a:alpha val="30000"/>
                    </a:srgbClr>
                  </a:outerShdw>
                </a:effectLst>
                <a:uLnTx/>
                <a:uFillTx/>
                <a:latin typeface="+mj-lt"/>
                <a:ea typeface="+mj-ea"/>
                <a:cs typeface="+mj-cs"/>
              </a:rPr>
              <a:t>, theme</a:t>
            </a:r>
          </a:p>
        </p:txBody>
      </p:sp>
      <p:sp>
        <p:nvSpPr>
          <p:cNvPr id="77827" name="Content Placeholder 2"/>
          <p:cNvSpPr>
            <a:spLocks noGrp="1"/>
          </p:cNvSpPr>
          <p:nvPr>
            <p:ph idx="1"/>
          </p:nvPr>
        </p:nvSpPr>
        <p:spPr>
          <a:solidFill>
            <a:schemeClr val="bg2"/>
          </a:solidFill>
          <a:ln>
            <a:solidFill>
              <a:schemeClr val="bg2">
                <a:lumMod val="50000"/>
              </a:schemeClr>
            </a:solidFill>
          </a:ln>
        </p:spPr>
        <p:txBody>
          <a:bodyPr vert="horz" wrap="square" lIns="91440" tIns="45720" rIns="91440" bIns="45720" numCol="1" anchor="t" anchorCtr="0" compatLnSpc="1">
            <a:normAutofit fontScale="850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Plot: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What is going to happen?</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Setting: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Where and when did the story take place?</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Characterisation</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Who are the main characters? What do they look like?</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Structure: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How will the story begin? What will be the problem? How is the problem going to be resolved?</a:t>
            </a:r>
          </a:p>
          <a:p>
            <a:pPr marL="365760" marR="0" lvl="0" indent="-283210" algn="just"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Theme: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What message is the writer attempting to communicate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How to </a:t>
            </a:r>
            <a:r>
              <a:rPr kumimoji="0" lang="en-US" sz="4000" b="1" i="0" u="none" strike="noStrike" kern="1200" cap="none"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analyse</a:t>
            </a:r>
            <a:r>
              <a:rPr kumimoji="0" lang="en-US"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 novel</a:t>
            </a:r>
            <a:r>
              <a:rPr kumimoji="0" lang="en-US" sz="4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t>
            </a:r>
            <a:r>
              <a:rPr kumimoji="0" lang="en-US" sz="4000" b="1" i="0" u="none" strike="noStrike" kern="1200" cap="none" spc="0" normalizeH="0" baseline="0" noProof="0" dirty="0" smtClean="0">
                <a:ln>
                  <a:noFill/>
                </a:ln>
                <a:solidFill>
                  <a:srgbClr val="92D050"/>
                </a:solidFill>
                <a:effectLst>
                  <a:outerShdw blurRad="50000" dist="30000" dir="5400000" algn="tl" rotWithShape="0">
                    <a:srgbClr val="000000">
                      <a:alpha val="30000"/>
                    </a:srgbClr>
                  </a:outerShdw>
                </a:effectLst>
                <a:uLnTx/>
                <a:uFillTx/>
                <a:latin typeface="+mj-lt"/>
                <a:ea typeface="+mj-ea"/>
                <a:cs typeface="+mj-cs"/>
              </a:rPr>
              <a:t>The focus</a:t>
            </a:r>
            <a:endParaRPr kumimoji="0" lang="en-US" sz="4000" b="1" i="0" u="none" strike="noStrike" kern="1200" cap="none" spc="0" normalizeH="0" baseline="0" noProof="0" dirty="0">
              <a:ln>
                <a:noFill/>
              </a:ln>
              <a:solidFill>
                <a:srgbClr val="92D050"/>
              </a:solidFill>
              <a:effectLst>
                <a:outerShdw blurRad="50000" dist="30000" dir="5400000" algn="tl" rotWithShape="0">
                  <a:srgbClr val="000000">
                    <a:alpha val="30000"/>
                  </a:srgbClr>
                </a:outerShdw>
              </a:effectLst>
              <a:uLnTx/>
              <a:uFillTx/>
              <a:latin typeface="+mj-lt"/>
              <a:ea typeface="+mj-ea"/>
              <a:cs typeface="+mj-cs"/>
            </a:endParaRPr>
          </a:p>
        </p:txBody>
      </p:sp>
      <p:sp>
        <p:nvSpPr>
          <p:cNvPr id="3" name="Content Placeholder 2"/>
          <p:cNvSpPr>
            <a:spLocks noGrp="1"/>
          </p:cNvSpPr>
          <p:nvPr>
            <p:ph idx="1"/>
          </p:nvPr>
        </p:nvSpPr>
        <p:spPr>
          <a:solidFill>
            <a:schemeClr val="bg2"/>
          </a:solidFill>
          <a:ln>
            <a:solidFill>
              <a:schemeClr val="bg2">
                <a:lumMod val="50000"/>
              </a:schemeClr>
            </a:solidFill>
          </a:ln>
        </p:spPr>
        <p:txBody>
          <a:bodyPr vert="horz" wrap="square" lIns="91440" tIns="45720" rIns="91440" bIns="45720" numCol="1" anchor="t" anchorCtr="0" compatLnSpc="1">
            <a:normAutofit fontScale="47500" lnSpcReduction="20000"/>
          </a:bodyPr>
          <a:lstStyle/>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Author and title; date of publication</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Name (if any) of central character and character's important traits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Point of view</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 Setting of action; significance, if any, of setting</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 Summary of plot</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6. Nature of conflict</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7. Tone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Style</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Central event(s)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Theme(s)</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Evaluation</a:t>
            </a: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Things Fall Apart( By Achebe Chinua) </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105475" name="Content Placeholder 2"/>
          <p:cNvSpPr>
            <a:spLocks noGrp="1"/>
          </p:cNvSpPr>
          <p:nvPr>
            <p:ph idx="1"/>
          </p:nvPr>
        </p:nvSpPr>
        <p:spPr/>
        <p:txBody>
          <a:bodyPr vert="horz" wrap="square" lIns="91440" tIns="45720" rIns="91440" bIns="45720" anchor="t" anchorCtr="0"/>
          <a:lstStyle/>
          <a:p>
            <a:r>
              <a:rPr lang="en-US" altLang="en-US" i="1" dirty="0">
                <a:solidFill>
                  <a:srgbClr val="FF0000"/>
                </a:solidFill>
              </a:rPr>
              <a:t>Things Fall Apart </a:t>
            </a:r>
            <a:r>
              <a:rPr lang="en-US" altLang="en-US" dirty="0"/>
              <a:t>was published in 1958. This story of Chinua Achebe's novel takes place in the Nigerian village of Umuofia in the late 1880s, before missionaries and other outsiders have arrived. </a:t>
            </a:r>
          </a:p>
          <a:p>
            <a:r>
              <a:rPr lang="en-US" altLang="en-US" dirty="0"/>
              <a:t>The Ibo clan practices common tribal traditions—worship of gods, sacrifice, communal living, war, and magic. </a:t>
            </a:r>
          </a:p>
          <a:p>
            <a:endParaRPr lang="en-US" alt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001000" y="4275360"/>
              <a:ext cx="360" cy="360"/>
            </p14:xfrm>
          </p:contentPart>
        </mc:Choice>
        <mc:Fallback xmlns="">
          <p:pic>
            <p:nvPicPr>
              <p:cNvPr id="3" name="Ink 2"/>
            </p:nvPicPr>
            <p:blipFill>
              <a:blip r:embed="rId3"/>
            </p:blipFill>
            <p:spPr>
              <a:xfrm>
                <a:off x="8001000" y="4275360"/>
                <a:ext cx="360" cy="360"/>
              </a:xfrm>
              <a:prstGeom prst="rect"/>
            </p:spPr>
          </p:pic>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Cont’d</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106499" name="Content Placeholder 2"/>
          <p:cNvSpPr>
            <a:spLocks noGrp="1"/>
          </p:cNvSpPr>
          <p:nvPr>
            <p:ph idx="1"/>
          </p:nvPr>
        </p:nvSpPr>
        <p:spPr/>
        <p:txBody>
          <a:bodyPr vert="horz" wrap="square" lIns="91440" tIns="45720" rIns="91440" bIns="45720" anchor="t" anchorCtr="0"/>
          <a:lstStyle/>
          <a:p>
            <a:r>
              <a:rPr lang="en-US" altLang="en-US" dirty="0"/>
              <a:t>Leadership is based on a man's personal worth and his contribution to the good of the tribe. Okonkwo stands out as a great leader of the Ibo tribe. Tribesmen respect Okonkwo for his many achievements.</a:t>
            </a:r>
          </a:p>
          <a:p>
            <a:r>
              <a:rPr lang="en-US" altLang="en-US" b="1" dirty="0"/>
              <a:t>Chinua Achebe wrote </a:t>
            </a:r>
            <a:r>
              <a:rPr lang="en-US" altLang="en-US" b="1" i="1" dirty="0"/>
              <a:t>Things Fall Apart</a:t>
            </a:r>
            <a:r>
              <a:rPr lang="en-US" altLang="en-US" b="1" dirty="0"/>
              <a:t> not for his fellow Nigerians, but for people beyond his native country</a:t>
            </a:r>
            <a:r>
              <a:rPr lang="en-US" altLang="en-US"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err="1"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Con’d</a:t>
            </a: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 </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107523" name="Content Placeholder 2"/>
          <p:cNvSpPr>
            <a:spLocks noGrp="1"/>
          </p:cNvSpPr>
          <p:nvPr>
            <p:ph idx="1"/>
          </p:nvPr>
        </p:nvSpPr>
        <p:spPr/>
        <p:txBody>
          <a:bodyPr vert="horz" wrap="square" lIns="91440" tIns="45720" rIns="91440" bIns="45720" anchor="t" anchorCtr="0"/>
          <a:lstStyle/>
          <a:p>
            <a:r>
              <a:rPr lang="en-US" altLang="en-US" b="1" dirty="0"/>
              <a:t>He wanted to explain the truth about the effects of losing one's culture. </a:t>
            </a:r>
          </a:p>
          <a:p>
            <a:r>
              <a:rPr lang="en-US" altLang="en-US" dirty="0"/>
              <a:t>Achebe’s fictional tale follows the life and death of Okonkwo, an Igbo speaker, and the societal changes that he experiences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Cont’d</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108547" name="Content Placeholder 2"/>
          <p:cNvSpPr>
            <a:spLocks noGrp="1"/>
          </p:cNvSpPr>
          <p:nvPr>
            <p:ph idx="1"/>
          </p:nvPr>
        </p:nvSpPr>
        <p:spPr/>
        <p:txBody>
          <a:bodyPr vert="horz" wrap="square" lIns="91440" tIns="45720" rIns="91440" bIns="45720" anchor="t" anchorCtr="0"/>
          <a:lstStyle/>
          <a:p>
            <a:r>
              <a:rPr lang="en-US" altLang="en-US" dirty="0"/>
              <a:t>Achebe’s style of writing and the themes of the story capture an image of pre-colonial Igbo community. Achebe provides stories of Igbo history, culture, and belief systems that succeed in captivating his audience because of his own personal and integral development within the Nigerian lifestyle.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Cont’d</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109571" name="Content Placeholder 2"/>
          <p:cNvSpPr>
            <a:spLocks noGrp="1"/>
          </p:cNvSpPr>
          <p:nvPr>
            <p:ph idx="1"/>
          </p:nvPr>
        </p:nvSpPr>
        <p:spPr/>
        <p:txBody>
          <a:bodyPr vert="horz" wrap="square" lIns="91440" tIns="45720" rIns="91440" bIns="45720" anchor="t" anchorCtr="0"/>
          <a:lstStyle/>
          <a:p>
            <a:pPr algn="just"/>
            <a:r>
              <a:rPr lang="en-US" altLang="en-US" dirty="0"/>
              <a:t>The characters of Umuofia, Okonkwo, and Nwoye are used as deliberate plot devices to portray Achebe’s overt language biases. </a:t>
            </a:r>
          </a:p>
          <a:p>
            <a:pPr algn="just"/>
            <a:r>
              <a:rPr lang="en-US" altLang="en-US" dirty="0"/>
              <a:t>Umuofia represents the real life African situation, Nwoye serves as the African who moves away from tradition, and Okonkwo stays loyal to his country until the end, but cannot find the strength to change with the tide. </a:t>
            </a:r>
          </a:p>
          <a:p>
            <a:endParaRPr lang="en-US" altLang="en-US" dirty="0"/>
          </a:p>
          <a:p>
            <a:endParaRPr lang="en-US"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300" b="0" i="0" u="none" strike="noStrike" kern="1200" cap="none" spc="0" normalizeH="0" baseline="0" noProof="0" dirty="0" err="1"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Con’d</a:t>
            </a:r>
            <a:endParaRPr kumimoji="0" lang="en-US" sz="43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110595" name="Content Placeholder 2"/>
          <p:cNvSpPr>
            <a:spLocks noGrp="1"/>
          </p:cNvSpPr>
          <p:nvPr>
            <p:ph idx="1"/>
          </p:nvPr>
        </p:nvSpPr>
        <p:spPr>
          <a:xfrm>
            <a:off x="1435100" y="1676400"/>
            <a:ext cx="7499350" cy="4800600"/>
          </a:xfrm>
        </p:spPr>
        <p:txBody>
          <a:bodyPr vert="horz" wrap="square" lIns="91440" tIns="45720" rIns="91440" bIns="45720" anchor="t" anchorCtr="0"/>
          <a:lstStyle/>
          <a:p>
            <a:pPr algn="just"/>
            <a:r>
              <a:rPr lang="en-US" altLang="en-US" dirty="0"/>
              <a:t>Published in 1958, the book was not widely read by Nigerians or by Africans in general. When Nigeria became independent in 1960, however, Africans appreciated the novel for its important contribution to Nigerian history.</a:t>
            </a:r>
          </a:p>
          <a:p>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Con’d</a:t>
            </a:r>
          </a:p>
        </p:txBody>
      </p:sp>
      <p:sp>
        <p:nvSpPr>
          <p:cNvPr id="43011" name="Content Placeholder 2"/>
          <p:cNvSpPr>
            <a:spLocks noGrp="1"/>
          </p:cNvSpPr>
          <p:nvPr>
            <p:ph idx="1"/>
          </p:nvPr>
        </p:nvSpPr>
        <p:spPr>
          <a:solidFill>
            <a:schemeClr val="accent4">
              <a:lumMod val="75000"/>
            </a:schemeClr>
          </a:solidFill>
        </p:spPr>
        <p:txBody>
          <a:bodyPr vert="horz" wrap="square" lIns="91440" tIns="45720" rIns="91440" bIns="45720" numCol="1" anchor="t" anchorCtr="0" compatLnSpc="1">
            <a:normAutofit fontScale="85000" lnSpcReduction="20000"/>
          </a:bodyPr>
          <a:lstStyle/>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short story is a </a:t>
            </a:r>
            <a:r>
              <a:rPr kumimoji="0" lang="en-US" sz="3200" b="0" i="0" u="none" strike="noStrike" kern="1200" cap="none" spc="0" normalizeH="0" baseline="0" noProof="0" dirty="0" smtClean="0">
                <a:ln>
                  <a:noFill/>
                </a:ln>
                <a:solidFill>
                  <a:srgbClr val="C00000"/>
                </a:solidFill>
                <a:effectLst/>
                <a:uLnTx/>
                <a:uFillTx/>
                <a:latin typeface="+mn-lt"/>
                <a:ea typeface="+mn-ea"/>
                <a:cs typeface="+mn-cs"/>
              </a:rPr>
              <a:t>brief work of literature, usually written in narrative prose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Emerging from earlier oral storytelling traditions in the 17th century, the short story has grown to encompass a body of work so diverse as to defy easy characterization. </a:t>
            </a:r>
          </a:p>
          <a:p>
            <a:pPr marL="365125" marR="0" lvl="0" indent="-282575" algn="just"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While the short story is largely distinct from the novel, authors of both generally draw from a common pool of literary techniques.</a:t>
            </a:r>
          </a:p>
          <a:p>
            <a:pPr marL="365125" marR="0" lvl="0" indent="-282575" algn="l"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400" b="0" i="0" u="none" strike="noStrike" kern="1200" cap="none" spc="0" normalizeH="0" baseline="0" noProof="0" smtClean="0">
                <a:ln>
                  <a:noFill/>
                </a:ln>
                <a:solidFill>
                  <a:srgbClr val="FF0000"/>
                </a:solidFill>
                <a:effectLst>
                  <a:outerShdw blurRad="50000" dist="30000" dir="5400000" algn="tl" rotWithShape="0">
                    <a:srgbClr val="000000">
                      <a:alpha val="30000"/>
                    </a:srgbClr>
                  </a:outerShdw>
                </a:effectLst>
                <a:uLnTx/>
                <a:uFillTx/>
                <a:latin typeface="Times New Roman" panose="02020603050405020304" pitchFamily="18" charset="0"/>
                <a:ea typeface="+mj-ea"/>
                <a:cs typeface="Times New Roman" panose="02020603050405020304" pitchFamily="18" charset="0"/>
              </a:rPr>
              <a:t>Con’d</a:t>
            </a:r>
          </a:p>
        </p:txBody>
      </p:sp>
      <p:sp>
        <p:nvSpPr>
          <p:cNvPr id="56323"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fontScale="85000" lnSpcReduction="10000"/>
          </a:bodyPr>
          <a:lstStyle/>
          <a:p>
            <a:pPr marL="273050" indent="-273050" algn="just" eaLnBrk="1" hangingPunct="1">
              <a:buFont typeface="Wingdings" panose="05000000000000000000" pitchFamily="2" charset="2"/>
              <a:buChar char=""/>
            </a:pPr>
            <a:r>
              <a:rPr lang="en-US" altLang="en-US" dirty="0"/>
              <a:t>Short stories are types of literature that </a:t>
            </a:r>
            <a:r>
              <a:rPr lang="en-US" altLang="en-US" sz="2800" dirty="0"/>
              <a:t>satisfy readers’ curiosity about the way people from other lands live. </a:t>
            </a:r>
          </a:p>
          <a:p>
            <a:pPr marL="273050" indent="-273050" algn="just" eaLnBrk="1" hangingPunct="1">
              <a:buFont typeface="Wingdings" panose="05000000000000000000" pitchFamily="2" charset="2"/>
              <a:buChar char=""/>
            </a:pPr>
            <a:r>
              <a:rPr lang="en-US" altLang="en-US" sz="2800" dirty="0">
                <a:solidFill>
                  <a:schemeClr val="tx1"/>
                </a:solidFill>
              </a:rPr>
              <a:t>Short stories help readers recognize the similarities and differences among people because most of stories cover nearly every period of human existence. </a:t>
            </a:r>
          </a:p>
          <a:p>
            <a:pPr marL="273050" indent="-273050" algn="just" eaLnBrk="1" hangingPunct="1">
              <a:buFont typeface="Wingdings" panose="05000000000000000000" pitchFamily="2" charset="2"/>
              <a:buChar char=""/>
            </a:pPr>
            <a:r>
              <a:rPr lang="en-US" altLang="en-US" sz="2800" dirty="0"/>
              <a:t>It is important to note that most short stories reveal or describe how people lived at a particular time.  </a:t>
            </a:r>
          </a:p>
          <a:p>
            <a:pPr marL="273050" indent="-273050" eaLnBrk="1" hangingPunct="1">
              <a:buFont typeface="Wingdings" panose="05000000000000000000" pitchFamily="2" charset="2"/>
              <a:buChar char=""/>
            </a:pPr>
            <a:endParaRPr lang="en-US" altLang="en-US" sz="2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II.3.2. Types of short stories</a:t>
            </a:r>
            <a:br>
              <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en-US" sz="2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45059" name="Content Placeholder 2"/>
          <p:cNvSpPr>
            <a:spLocks noGrp="1"/>
          </p:cNvSpPr>
          <p:nvPr>
            <p:ph idx="1"/>
          </p:nvPr>
        </p:nvSpPr>
        <p:spPr>
          <a:solidFill>
            <a:schemeClr val="accent4">
              <a:lumMod val="75000"/>
            </a:schemeClr>
          </a:solidFill>
          <a:ln>
            <a:solidFill>
              <a:schemeClr val="accent2"/>
            </a:solidFill>
          </a:ln>
        </p:spPr>
        <p:txBody>
          <a:bodyPr vert="horz" wrap="square" lIns="91440" tIns="45720" rIns="91440" bIns="45720" numCol="1" anchor="t" anchorCtr="0" compatLnSpc="1">
            <a:normAutofit fontScale="85000" lnSpcReduction="2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 Adventure stories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They tell about characters who face challenge either from nature or from other people.</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b)Fantasies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set in place and time that is invented by the writer.</a:t>
            </a:r>
          </a:p>
          <a:p>
            <a:pPr marL="274320" marR="0" lvl="0" indent="-274320" algn="just"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C)Science fiction stories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Often take place in the future, in outer space, or in some other environment that help us see how science affects our life.</a:t>
            </a:r>
          </a:p>
          <a:p>
            <a:pPr marL="274320" marR="0" lvl="0" indent="-274320" algn="l" defTabSz="914400" rtl="0" eaLnBrk="1" fontAlgn="auto" latinLnBrk="0" hangingPunct="1">
              <a:lnSpc>
                <a:spcPct val="100000"/>
              </a:lnSpc>
              <a:spcBef>
                <a:spcPts val="600"/>
              </a:spcBef>
              <a:spcAft>
                <a:spcPts val="0"/>
              </a:spcAft>
              <a:buClr>
                <a:schemeClr val="accent1"/>
              </a:buClr>
              <a:buSzPct val="80000"/>
              <a:buFont typeface="Arial" panose="020B0604020202020204"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mj-lt"/>
                <a:ea typeface="+mj-ea"/>
                <a:cs typeface="+mj-cs"/>
              </a:rPr>
              <a:t>Tale and parable</a:t>
            </a:r>
            <a:r>
              <a:rPr kumimoji="0" lang="en-US" sz="3600" b="0" i="0" u="none" strike="noStrike" kern="1200" cap="none" spc="0" normalizeH="0" baseline="0" noProof="0" dirty="0" smtClean="0">
                <a:ln>
                  <a:noFill/>
                </a:ln>
                <a:solidFill>
                  <a:srgbClr val="475320"/>
                </a:solidFill>
                <a:effectLst>
                  <a:outerShdw blurRad="50000" dist="30000" dir="5400000" algn="tl" rotWithShape="0">
                    <a:srgbClr val="000000">
                      <a:alpha val="30000"/>
                    </a:srgbClr>
                  </a:outerShdw>
                </a:effectLst>
                <a:uLnTx/>
                <a:uFillTx/>
                <a:latin typeface="+mj-lt"/>
                <a:ea typeface="+mj-ea"/>
                <a:cs typeface="+mj-cs"/>
              </a:rPr>
              <a:t> </a:t>
            </a:r>
            <a:endParaRPr kumimoji="0" lang="en-US" sz="3600" b="0" i="0" u="none" strike="noStrike" kern="1200" cap="none" spc="0" normalizeH="0" baseline="0" noProof="0" dirty="0">
              <a:ln>
                <a:noFill/>
              </a:ln>
              <a:solidFill>
                <a:srgbClr val="475320"/>
              </a:solidFill>
              <a:effectLst>
                <a:outerShdw blurRad="50000" dist="30000" dir="5400000" algn="tl" rotWithShape="0">
                  <a:srgbClr val="000000">
                    <a:alpha val="30000"/>
                  </a:srgbClr>
                </a:outerShdw>
              </a:effectLst>
              <a:uLnTx/>
              <a:uFillTx/>
              <a:latin typeface="+mj-lt"/>
              <a:ea typeface="+mj-ea"/>
              <a:cs typeface="+mj-cs"/>
            </a:endParaRPr>
          </a:p>
        </p:txBody>
      </p:sp>
      <p:sp>
        <p:nvSpPr>
          <p:cNvPr id="58371" name="Content Placeholder 2"/>
          <p:cNvSpPr>
            <a:spLocks noGrp="1"/>
          </p:cNvSpPr>
          <p:nvPr>
            <p:ph idx="1"/>
          </p:nvPr>
        </p:nvSpPr>
        <p:spPr>
          <a:solidFill>
            <a:schemeClr val="accent4">
              <a:lumMod val="75000"/>
            </a:schemeClr>
          </a:solidFill>
        </p:spPr>
        <p:txBody>
          <a:bodyPr vert="horz" wrap="square" lIns="91440" tIns="45720" rIns="91440" bIns="45720" anchor="t" anchorCtr="0">
            <a:normAutofit/>
          </a:bodyPr>
          <a:lstStyle/>
          <a:p>
            <a:pPr algn="just"/>
            <a:r>
              <a:rPr lang="en-GB" altLang="en-US" sz="2800" b="1" dirty="0"/>
              <a:t>A tale</a:t>
            </a:r>
            <a:r>
              <a:rPr lang="en-GB" altLang="en-US" sz="2800" dirty="0"/>
              <a:t> is primarily an oral form of story-telling and has a long history. </a:t>
            </a:r>
          </a:p>
          <a:p>
            <a:pPr algn="just"/>
            <a:r>
              <a:rPr lang="en-GB" altLang="en-US" sz="2800" b="1" dirty="0"/>
              <a:t>A parable</a:t>
            </a:r>
            <a:r>
              <a:rPr lang="en-GB" altLang="en-US" sz="2800" dirty="0"/>
              <a:t> is a story with a moral. The contemporary short story also has a meaning, a point to be made, but it is not a parable because that meaning in itself is not important</a:t>
            </a:r>
            <a:endParaRPr lang="en-US" alt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283</TotalTime>
  <Words>3883</Words>
  <Application>Microsoft Office PowerPoint</Application>
  <PresentationFormat>On-screen Show (4:3)</PresentationFormat>
  <Paragraphs>249</Paragraphs>
  <Slides>59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Garamond</vt:lpstr>
      <vt:lpstr>Times New Roman</vt:lpstr>
      <vt:lpstr>Wingdings</vt:lpstr>
      <vt:lpstr>Wingdings 2</vt:lpstr>
      <vt:lpstr>Organic</vt:lpstr>
      <vt:lpstr> I. Prose</vt:lpstr>
      <vt:lpstr>( cont’d)</vt:lpstr>
      <vt:lpstr>II.2. Why do we read prose? </vt:lpstr>
      <vt:lpstr>    Reasons for reading prose (cont’d)</vt:lpstr>
      <vt:lpstr>II.3. Types of prose </vt:lpstr>
      <vt:lpstr>Con’d</vt:lpstr>
      <vt:lpstr>Con’d</vt:lpstr>
      <vt:lpstr>II.3.2. Types of short stories </vt:lpstr>
      <vt:lpstr>Tale and parable </vt:lpstr>
      <vt:lpstr>Other types  of short stories</vt:lpstr>
      <vt:lpstr>anecdote about Ralph Waldo Emerson </vt:lpstr>
      <vt:lpstr>Drabble </vt:lpstr>
      <vt:lpstr>Fable</vt:lpstr>
      <vt:lpstr>Feghoot</vt:lpstr>
      <vt:lpstr>Flash fiction and frame story</vt:lpstr>
      <vt:lpstr>Mini-saga, story sequence </vt:lpstr>
      <vt:lpstr>Sketch story and Vignette</vt:lpstr>
      <vt:lpstr>Following is an example vignette by E.B. White: </vt:lpstr>
      <vt:lpstr>Cont’d</vt:lpstr>
      <vt:lpstr>Salient features of a short story</vt:lpstr>
      <vt:lpstr>Cont’d</vt:lpstr>
      <vt:lpstr>Con’d</vt:lpstr>
      <vt:lpstr>Summary: elements of short story</vt:lpstr>
      <vt:lpstr>Structure of a short story</vt:lpstr>
      <vt:lpstr>Language of a short story</vt:lpstr>
      <vt:lpstr>How to analyse a short story</vt:lpstr>
      <vt:lpstr>II.4. Novella</vt:lpstr>
      <vt:lpstr>II.5. Novel </vt:lpstr>
      <vt:lpstr>II.5.2. Elements of the novel   </vt:lpstr>
      <vt:lpstr>Cont’d</vt:lpstr>
      <vt:lpstr>Types of plot </vt:lpstr>
      <vt:lpstr>Complex plot</vt:lpstr>
      <vt:lpstr>II.5.2.2. Characters  </vt:lpstr>
      <vt:lpstr>Types of characters</vt:lpstr>
      <vt:lpstr>Characters(cont’d)</vt:lpstr>
      <vt:lpstr>II.5.2.3. Setting </vt:lpstr>
      <vt:lpstr>Setting and characters</vt:lpstr>
      <vt:lpstr>II.5.2.4. Themes and ideas </vt:lpstr>
      <vt:lpstr>II.5.2.5. Point of view.  </vt:lpstr>
      <vt:lpstr>The third person point of view</vt:lpstr>
      <vt:lpstr>II.6. Narrative techniques </vt:lpstr>
      <vt:lpstr>Narrative techniques</vt:lpstr>
      <vt:lpstr>Some of narrative techniques</vt:lpstr>
      <vt:lpstr>Shifts in Time </vt:lpstr>
      <vt:lpstr>frame story</vt:lpstr>
      <vt:lpstr>Symbolism </vt:lpstr>
      <vt:lpstr>Imagery</vt:lpstr>
      <vt:lpstr>Double narrator as a narrative technique</vt:lpstr>
      <vt:lpstr>Personification</vt:lpstr>
      <vt:lpstr>Episodic plot as a narrative technique</vt:lpstr>
      <vt:lpstr>How to analyze a  novel: focus </vt:lpstr>
      <vt:lpstr>Plot, setting, structure, theme</vt:lpstr>
      <vt:lpstr>How to analyse a novel: The focus</vt:lpstr>
      <vt:lpstr>Things Fall Apart( By Achebe Chinua) </vt:lpstr>
      <vt:lpstr>Cont’d</vt:lpstr>
      <vt:lpstr>Con’d </vt:lpstr>
      <vt:lpstr>Cont’d</vt:lpstr>
      <vt:lpstr>Cont’d</vt:lpstr>
      <vt:lpstr>Con’d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RWANDA TEACHERS COLLEGE FACULTY OF EDUCATION DEPARTMENT OF LANGUAGES</dc:title>
  <dc:creator>user</dc:creator>
  <cp:lastModifiedBy>HP</cp:lastModifiedBy>
  <cp:revision>241</cp:revision>
  <dcterms:created xsi:type="dcterms:W3CDTF">2013-12-23T11:42:00Z</dcterms:created>
  <dcterms:modified xsi:type="dcterms:W3CDTF">2026-03-10T07:56:54Z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C07D3926D84C42228A7009EED74F9EF0_13</vt:lpwstr>
  </property>
  <property fmtid="{D5CDD505-2E9C-101B-9397-08002B2CF9AE}" pid="3" name="KSOProductBuildVer">
    <vt:lpwstr>1033-12.2.0.22549</vt:lpwstr>
  </property>
</Properties>
</file>